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2.xml" ContentType="application/vnd.openxmlformats-officedocument.them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8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322F"/>
    <a:srgbClr val="1A1A1A"/>
    <a:srgbClr val="E03135"/>
    <a:srgbClr val="C16069"/>
    <a:srgbClr val="FF3418"/>
    <a:srgbClr val="3A4152"/>
    <a:srgbClr val="4B556B"/>
    <a:srgbClr val="989A9C"/>
    <a:srgbClr val="FFF8E7"/>
    <a:srgbClr val="FFFC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21847"/>
    <p:restoredTop autoAdjust="0" sz="94696"/>
  </p:normalViewPr>
  <p:slideViewPr>
    <p:cSldViewPr snapToGrid="0" snapToObjects="1">
      <p:cViewPr varScale="1">
        <p:scale>
          <a:sx d="100" n="105"/>
          <a:sy d="100" n="105"/>
        </p:scale>
        <p:origin x="480" y="176"/>
      </p:cViewPr>
      <p:guideLst>
        <p:guide orient="horz" pos="2160"/>
        <p:guide pos="384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7" Type="http://schemas.openxmlformats.org/officeDocument/2006/relationships/tableStyles" Target="tableStyles.xml" /><Relationship Id="rId16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15" Type="http://schemas.openxmlformats.org/officeDocument/2006/relationships/viewProps" Target="viewProps.xml" /><Relationship Id="rId14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16EB9F-821C-3043-9B29-83C5977F52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4"/>
            <a:ext cx="9144000" cy="2396341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3600">
                <a:solidFill>
                  <a:srgbClr val="1A1A1A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337200-5D83-FE46-9E69-B6B1D353C6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11302"/>
            <a:ext cx="9144000" cy="1646498"/>
          </a:xfrm>
        </p:spPr>
        <p:txBody>
          <a:bodyPr>
            <a:normAutofit/>
          </a:bodyPr>
          <a:lstStyle>
            <a:lvl1pPr marL="0" indent="0" algn="ctr">
              <a:buNone/>
              <a:defRPr sz="1800" b="0">
                <a:solidFill>
                  <a:srgbClr val="DC322F"/>
                </a:solidFill>
              </a:defRPr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69A7C7-1ADA-474D-B8F0-3471D14F8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1/31/22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E5A21-E3F8-414E-8783-9B787CEE9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BA10B1-3C39-5B4F-85DD-4E44D8BDBC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853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8FF1A-8372-FB40-B0E0-0EE88C8B2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C322F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9F1868-78C4-704F-87A4-9909281CB5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A64A86-EE40-7F47-8F4A-D5FD082D3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1/31/22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936DD5-D90C-D148-9A75-6E5EF76E4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8649B3-720E-654D-9610-263AC0D91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995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75E4B96-467B-A24D-9EC1-DD46EE699A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rgbClr val="1A1A1A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50EC97-EC51-3242-A427-B6C401F9BC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954FCF-A603-6944-ACE1-F3530AABA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1/31/22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DD700E-B16B-6340-9BEE-2E563F9274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CBADE9-5F17-2E4E-A23B-A3EF5CC96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486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6A6CB2-D1B6-B94A-84C1-83C65423C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600">
                <a:solidFill>
                  <a:srgbClr val="1A1A1A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A433C7-4F7C-4247-8FF5-1E63E18E14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>
            <a:normAutofit/>
          </a:bodyPr>
          <a:lstStyle>
            <a:lvl1pPr marL="0" indent="0" algn="ctr">
              <a:buNone/>
              <a:defRPr sz="2000" b="0">
                <a:solidFill>
                  <a:srgbClr val="DC322F"/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116D53-A7E8-384A-A924-CB556123D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1/31/22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8D3A5F-D224-144E-B1C6-E4C0A0C64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85A41-9B71-494D-8739-5A09F705E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582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B8E45-0772-954C-8D4B-6E6808DFE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rgbClr val="DC322F"/>
                </a:solidFill>
                <a:latin typeface="Trebuchet MS" panose="020B070302020209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B24F9-04F1-C843-9D71-56C5C0245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1A1A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3559EF-BAB7-0E42-9E60-A03A3B0DD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1/31/22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EBB6D2-A026-D74A-8C2A-7AD33F225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D1D05D-520A-D942-8D98-B02EF8CF6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714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6A6CB2-D1B6-B94A-84C1-83C65423C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400">
                <a:solidFill>
                  <a:srgbClr val="1A1A1A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116D53-A7E8-384A-A924-CB556123D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1/31/22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8D3A5F-D224-144E-B1C6-E4C0A0C64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85A41-9B71-494D-8739-5A09F705E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923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CFDBC1-527D-3041-984A-EF5E7E9B7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C322F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FA7BF1-44B1-744C-AB68-4BB0A6A597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974A49-6A1E-2F48-B419-02B0A17B96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DA9989-2AC6-0F4E-ADFD-C6E06D00A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1/31/22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7625DC-FC15-A34E-972A-D70B8A827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BA2A21-61F6-4A4F-8B34-7B5540EF6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231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F51DF4-AED1-614B-BE12-21438630C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C322F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3DBCAE-E5F3-8C40-9708-53662383E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solidFill>
                  <a:srgbClr val="1A1A1A"/>
                </a:solidFill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C57552-3DC5-3546-AB54-31C74D6338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43EE9D-F5D6-F54D-8468-AEFB4E7186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solidFill>
                  <a:srgbClr val="1A1A1A"/>
                </a:solidFill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7198EC-0E7C-514D-9D5C-E0079B57D9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79E07E0-5A9C-4B41-95FF-3BAA5F6BC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1/31/22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4BDB537-974F-D34D-9750-CC69627A2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F16F390-2D22-5048-A0FC-3FAD9329A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591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BD455-6580-E548-84D2-30E8C319B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C322F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437170-F497-734A-8863-A2B1D6D27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1/31/22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83678E-8EC0-9D40-85FD-A78B73035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410869-C0FC-2E44-824A-787E6D8BF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684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ECFB1ED-2AE6-5449-BE22-43836D3C4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1/31/22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2D820E-FB19-6E41-9F98-FE01AD877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109D32-6061-E14C-B370-0847ED7F2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823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86003-B489-CA46-A95C-C1AECC0CA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2800">
                <a:solidFill>
                  <a:srgbClr val="DC322F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88BCD6-9805-9E45-9B7C-5314F41E6C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8BA411-2A54-A94A-B3FC-826281DBEA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1F4F16-08DB-C247-8F9D-24EA7D84A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1/31/22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FF2B46-16CB-7E41-AD5E-4493C9285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BA2BC5-3886-C647-BB53-7B07EAE78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537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5682B8-C849-1F4E-8FED-86CF39DF5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2800">
                <a:solidFill>
                  <a:srgbClr val="DC322F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6A410FE-1E10-8C4A-BD9D-9A0F6C9D1E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622F09-1B36-2F4E-8EEA-BAEEB3FD2B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A97009-98F8-D441-A078-A31F891B4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1/31/22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CACA9B-B433-8E45-A2A3-CD0940DBC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FA396B-3342-4645-AC86-58732AAEF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760234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8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7BF5EA-1FF6-EB48-B367-10F16FE226B4}"/>
              </a:ext>
            </a:extLst>
          </p:cNvPr>
          <p:cNvSpPr>
            <a:spLocks noGrp="1"/>
          </p:cNvSpPr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dirty="0" lang="en-GB"/>
              <a:t>Click to edit Master text styles</a:t>
            </a:r>
          </a:p>
          <a:p>
            <a:pPr lvl="1"/>
            <a:r>
              <a:rPr dirty="0" lang="en-GB"/>
              <a:t>Second level</a:t>
            </a:r>
          </a:p>
          <a:p>
            <a:pPr lvl="2"/>
            <a:r>
              <a:rPr dirty="0" lang="en-GB"/>
              <a:t>Third level</a:t>
            </a:r>
          </a:p>
          <a:p>
            <a:pPr lvl="3"/>
            <a:r>
              <a:rPr dirty="0" lang="en-GB"/>
              <a:t>Fourth level</a:t>
            </a:r>
          </a:p>
          <a:p>
            <a:pPr lvl="4"/>
            <a:r>
              <a:rPr dirty="0" lang="en-GB"/>
              <a:t>Fifth level</a:t>
            </a:r>
            <a:endParaRPr dirty="0"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F491ED-FFB7-904F-8814-ED29EAA4264A}"/>
              </a:ext>
            </a:extLst>
          </p:cNvPr>
          <p:cNvSpPr>
            <a:spLocks noGrp="1"/>
          </p:cNvSpPr>
          <p:nvPr>
            <p:ph idx="2" sz="half" type="dt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1/31/22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C6F4AD-BD6B-CE47-88CB-D7910584936B}"/>
              </a:ext>
            </a:extLst>
          </p:cNvPr>
          <p:cNvSpPr>
            <a:spLocks noGrp="1"/>
          </p:cNvSpPr>
          <p:nvPr>
            <p:ph idx="4" sz="quarter" type="sldNum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E305052-7E31-8548-802E-BBA9CB132D12}"/>
              </a:ext>
            </a:extLst>
          </p:cNvPr>
          <p:cNvSpPr>
            <a:spLocks noGrp="1"/>
          </p:cNvSpPr>
          <p:nvPr>
            <p:ph idx="3" sz="quarter" type="ftr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Title Placeholder 7">
            <a:extLst>
              <a:ext uri="{FF2B5EF4-FFF2-40B4-BE49-F238E27FC236}">
                <a16:creationId xmlns:a16="http://schemas.microsoft.com/office/drawing/2014/main" id="{A9FF2A29-0C17-AD44-9B62-E2C61042DF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dirty="0" lang="en-GB"/>
              <a:t>Click to edit Master title style</a:t>
            </a:r>
            <a:endParaRPr dirty="0" lang="en-US"/>
          </a:p>
        </p:txBody>
      </p:sp>
    </p:spTree>
    <p:extLst>
      <p:ext uri="{BB962C8B-B14F-4D97-AF65-F5344CB8AC3E}">
        <p14:creationId xmlns:p14="http://schemas.microsoft.com/office/powerpoint/2010/main" val="3225650749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xStyles>
    <p:titleStyle>
      <a:lvl1pPr algn="l" defTabSz="514350" eaLnBrk="1" hangingPunct="1" latinLnBrk="0" rtl="0">
        <a:lnSpc>
          <a:spcPct val="90000"/>
        </a:lnSpc>
        <a:spcBef>
          <a:spcPct val="0"/>
        </a:spcBef>
        <a:buNone/>
        <a:defRPr b="1" baseline="0" i="0" kern="1200" sz="3200">
          <a:solidFill>
            <a:srgbClr val="DC322F"/>
          </a:solidFill>
          <a:latin charset="0" panose="020B0703020202090204" pitchFamily="34" typeface="Trebuchet MS"/>
          <a:ea typeface="+mj-ea"/>
          <a:cs charset="-79" panose="020B0502020104020203" pitchFamily="34" typeface="Gill Sans"/>
        </a:defRPr>
      </a:lvl1pPr>
    </p:titleStyle>
    <p:bodyStyle>
      <a:lvl1pPr algn="l" defTabSz="514350" eaLnBrk="1" hangingPunct="1" indent="-128588" latinLnBrk="0" marL="128588" rtl="0">
        <a:lnSpc>
          <a:spcPts val="2400"/>
        </a:lnSpc>
        <a:spcBef>
          <a:spcPts val="1600"/>
        </a:spcBef>
        <a:buFont charset="0" panose="020B0604020202020204" pitchFamily="34" typeface="Arial"/>
        <a:buChar char="•"/>
        <a:defRPr b="0" baseline="0" i="0" kern="1200" sz="1800">
          <a:solidFill>
            <a:srgbClr val="1A1A1A"/>
          </a:solidFill>
          <a:latin charset="0" panose="020B0604020202020204" pitchFamily="34" typeface="Arial"/>
          <a:ea typeface="+mn-ea"/>
          <a:cs charset="0" panose="020B0604020202020204" pitchFamily="34" typeface="Arial"/>
        </a:defRPr>
      </a:lvl1pPr>
      <a:lvl2pPr algn="l" defTabSz="514350" eaLnBrk="1" hangingPunct="1" indent="-128588" latinLnBrk="0" marL="385763" rtl="0">
        <a:lnSpc>
          <a:spcPts val="2400"/>
        </a:lnSpc>
        <a:spcBef>
          <a:spcPts val="1600"/>
        </a:spcBef>
        <a:buFont charset="0" panose="020B0604020202020204" pitchFamily="34" typeface="Arial"/>
        <a:buChar char="•"/>
        <a:defRPr b="0" baseline="0" i="0" kern="1200" sz="1800">
          <a:solidFill>
            <a:srgbClr val="1A1A1A"/>
          </a:solidFill>
          <a:latin charset="0" panose="020B0604020202020204" pitchFamily="34" typeface="Arial"/>
          <a:ea typeface="+mn-ea"/>
          <a:cs charset="0" panose="020B0604020202020204" pitchFamily="34" typeface="Arial"/>
        </a:defRPr>
      </a:lvl2pPr>
      <a:lvl3pPr algn="l" defTabSz="514350" eaLnBrk="1" hangingPunct="1" indent="-128588" latinLnBrk="0" marL="642938" rtl="0">
        <a:lnSpc>
          <a:spcPts val="2400"/>
        </a:lnSpc>
        <a:spcBef>
          <a:spcPts val="1600"/>
        </a:spcBef>
        <a:buFont charset="0" panose="020B0604020202020204" pitchFamily="34" typeface="Arial"/>
        <a:buChar char="•"/>
        <a:defRPr b="0" baseline="0" i="0" kern="1200" sz="1800">
          <a:solidFill>
            <a:srgbClr val="1A1A1A"/>
          </a:solidFill>
          <a:latin charset="0" panose="020B0604020202020204" pitchFamily="34" typeface="Arial"/>
          <a:ea typeface="+mn-ea"/>
          <a:cs charset="0" panose="020B0604020202020204" pitchFamily="34" typeface="Arial"/>
        </a:defRPr>
      </a:lvl3pPr>
      <a:lvl4pPr algn="l" defTabSz="514350" eaLnBrk="1" hangingPunct="1" indent="-128588" latinLnBrk="0" marL="900113" rtl="0">
        <a:lnSpc>
          <a:spcPts val="2400"/>
        </a:lnSpc>
        <a:spcBef>
          <a:spcPts val="1600"/>
        </a:spcBef>
        <a:buFont charset="0" panose="020B0604020202020204" pitchFamily="34" typeface="Arial"/>
        <a:buChar char="•"/>
        <a:defRPr b="0" baseline="0" i="0" kern="1200" sz="1800">
          <a:solidFill>
            <a:srgbClr val="1A1A1A"/>
          </a:solidFill>
          <a:latin charset="0" panose="020B0604020202020204" pitchFamily="34" typeface="Arial"/>
          <a:ea typeface="+mn-ea"/>
          <a:cs charset="0" panose="020B0604020202020204" pitchFamily="34" typeface="Arial"/>
        </a:defRPr>
      </a:lvl4pPr>
      <a:lvl5pPr algn="l" defTabSz="514350" eaLnBrk="1" hangingPunct="1" indent="-128588" latinLnBrk="0" marL="1157288" rtl="0">
        <a:lnSpc>
          <a:spcPts val="2400"/>
        </a:lnSpc>
        <a:spcBef>
          <a:spcPts val="1600"/>
        </a:spcBef>
        <a:buFont charset="0" panose="020B0604020202020204" pitchFamily="34" typeface="Arial"/>
        <a:buChar char="•"/>
        <a:defRPr b="0" baseline="0" i="0" kern="1200" sz="1800">
          <a:solidFill>
            <a:srgbClr val="1A1A1A"/>
          </a:solidFill>
          <a:latin charset="0" panose="020B0604020202020204" pitchFamily="34" typeface="Arial"/>
          <a:ea typeface="+mn-ea"/>
          <a:cs charset="0" panose="020B0604020202020204" pitchFamily="34" typeface="Arial"/>
        </a:defRPr>
      </a:lvl5pPr>
      <a:lvl6pPr algn="l" defTabSz="514350" eaLnBrk="1" hangingPunct="1" indent="-128588" latinLnBrk="0" marL="1414463" rtl="0">
        <a:lnSpc>
          <a:spcPct val="90000"/>
        </a:lnSpc>
        <a:spcBef>
          <a:spcPts val="281"/>
        </a:spcBef>
        <a:buFont charset="0" panose="020B0604020202020204" pitchFamily="34" typeface="Arial"/>
        <a:buChar char="•"/>
        <a:defRPr kern="1200" sz="1013">
          <a:solidFill>
            <a:schemeClr val="tx1"/>
          </a:solidFill>
          <a:latin typeface="+mn-lt"/>
          <a:ea typeface="+mn-ea"/>
          <a:cs typeface="+mn-cs"/>
        </a:defRPr>
      </a:lvl6pPr>
      <a:lvl7pPr algn="l" defTabSz="514350" eaLnBrk="1" hangingPunct="1" indent="-128588" latinLnBrk="0" marL="1671638" rtl="0">
        <a:lnSpc>
          <a:spcPct val="90000"/>
        </a:lnSpc>
        <a:spcBef>
          <a:spcPts val="281"/>
        </a:spcBef>
        <a:buFont charset="0" panose="020B0604020202020204" pitchFamily="34" typeface="Arial"/>
        <a:buChar char="•"/>
        <a:defRPr kern="1200" sz="1013">
          <a:solidFill>
            <a:schemeClr val="tx1"/>
          </a:solidFill>
          <a:latin typeface="+mn-lt"/>
          <a:ea typeface="+mn-ea"/>
          <a:cs typeface="+mn-cs"/>
        </a:defRPr>
      </a:lvl7pPr>
      <a:lvl8pPr algn="l" defTabSz="514350" eaLnBrk="1" hangingPunct="1" indent="-128588" latinLnBrk="0" marL="1928813" rtl="0">
        <a:lnSpc>
          <a:spcPct val="90000"/>
        </a:lnSpc>
        <a:spcBef>
          <a:spcPts val="281"/>
        </a:spcBef>
        <a:buFont charset="0" panose="020B0604020202020204" pitchFamily="34" typeface="Arial"/>
        <a:buChar char="•"/>
        <a:defRPr kern="1200" sz="1013">
          <a:solidFill>
            <a:schemeClr val="tx1"/>
          </a:solidFill>
          <a:latin typeface="+mn-lt"/>
          <a:ea typeface="+mn-ea"/>
          <a:cs typeface="+mn-cs"/>
        </a:defRPr>
      </a:lvl8pPr>
      <a:lvl9pPr algn="l" defTabSz="514350" eaLnBrk="1" hangingPunct="1" indent="-128588" latinLnBrk="0" marL="2185988" rtl="0">
        <a:lnSpc>
          <a:spcPct val="90000"/>
        </a:lnSpc>
        <a:spcBef>
          <a:spcPts val="281"/>
        </a:spcBef>
        <a:buFont charset="0" panose="020B0604020202020204" pitchFamily="34" typeface="Arial"/>
        <a:buChar char="•"/>
        <a:defRPr kern="1200" sz="1013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514350" eaLnBrk="1" hangingPunct="1" latinLnBrk="0" marL="0" rtl="0">
        <a:defRPr kern="1200" sz="1013">
          <a:solidFill>
            <a:schemeClr val="tx1"/>
          </a:solidFill>
          <a:latin typeface="+mn-lt"/>
          <a:ea typeface="+mn-ea"/>
          <a:cs typeface="+mn-cs"/>
        </a:defRPr>
      </a:lvl1pPr>
      <a:lvl2pPr algn="l" defTabSz="514350" eaLnBrk="1" hangingPunct="1" latinLnBrk="0" marL="257175" rtl="0">
        <a:defRPr kern="1200" sz="1013">
          <a:solidFill>
            <a:schemeClr val="tx1"/>
          </a:solidFill>
          <a:latin typeface="+mn-lt"/>
          <a:ea typeface="+mn-ea"/>
          <a:cs typeface="+mn-cs"/>
        </a:defRPr>
      </a:lvl2pPr>
      <a:lvl3pPr algn="l" defTabSz="514350" eaLnBrk="1" hangingPunct="1" latinLnBrk="0" marL="514350" rtl="0">
        <a:defRPr kern="1200" sz="1013">
          <a:solidFill>
            <a:schemeClr val="tx1"/>
          </a:solidFill>
          <a:latin typeface="+mn-lt"/>
          <a:ea typeface="+mn-ea"/>
          <a:cs typeface="+mn-cs"/>
        </a:defRPr>
      </a:lvl3pPr>
      <a:lvl4pPr algn="l" defTabSz="514350" eaLnBrk="1" hangingPunct="1" latinLnBrk="0" marL="771525" rtl="0">
        <a:defRPr kern="1200" sz="1013">
          <a:solidFill>
            <a:schemeClr val="tx1"/>
          </a:solidFill>
          <a:latin typeface="+mn-lt"/>
          <a:ea typeface="+mn-ea"/>
          <a:cs typeface="+mn-cs"/>
        </a:defRPr>
      </a:lvl4pPr>
      <a:lvl5pPr algn="l" defTabSz="514350" eaLnBrk="1" hangingPunct="1" latinLnBrk="0" marL="1028700" rtl="0">
        <a:defRPr kern="1200" sz="1013">
          <a:solidFill>
            <a:schemeClr val="tx1"/>
          </a:solidFill>
          <a:latin typeface="+mn-lt"/>
          <a:ea typeface="+mn-ea"/>
          <a:cs typeface="+mn-cs"/>
        </a:defRPr>
      </a:lvl5pPr>
      <a:lvl6pPr algn="l" defTabSz="514350" eaLnBrk="1" hangingPunct="1" latinLnBrk="0" marL="1285875" rtl="0">
        <a:defRPr kern="1200" sz="1013">
          <a:solidFill>
            <a:schemeClr val="tx1"/>
          </a:solidFill>
          <a:latin typeface="+mn-lt"/>
          <a:ea typeface="+mn-ea"/>
          <a:cs typeface="+mn-cs"/>
        </a:defRPr>
      </a:lvl6pPr>
      <a:lvl7pPr algn="l" defTabSz="514350" eaLnBrk="1" hangingPunct="1" latinLnBrk="0" marL="1543050" rtl="0">
        <a:defRPr kern="1200" sz="1013">
          <a:solidFill>
            <a:schemeClr val="tx1"/>
          </a:solidFill>
          <a:latin typeface="+mn-lt"/>
          <a:ea typeface="+mn-ea"/>
          <a:cs typeface="+mn-cs"/>
        </a:defRPr>
      </a:lvl7pPr>
      <a:lvl8pPr algn="l" defTabSz="514350" eaLnBrk="1" hangingPunct="1" latinLnBrk="0" marL="1800225" rtl="0">
        <a:defRPr kern="1200" sz="1013">
          <a:solidFill>
            <a:schemeClr val="tx1"/>
          </a:solidFill>
          <a:latin typeface="+mn-lt"/>
          <a:ea typeface="+mn-ea"/>
          <a:cs typeface="+mn-cs"/>
        </a:defRPr>
      </a:lvl8pPr>
      <a:lvl9pPr algn="l" defTabSz="514350" eaLnBrk="1" hangingPunct="1" latinLnBrk="0" marL="2057400" rtl="0">
        <a:defRPr kern="1200" sz="1013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6.jpg" 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g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.jpg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4.jpg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5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16EB9F-821C-3043-9B29-83C5977F52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4"/>
            <a:ext cx="9144000" cy="2396341"/>
          </a:xfrm>
          <a:prstGeom prst="rect">
            <a:avLst/>
          </a:prstGeom>
        </p:spPr>
        <p:txBody>
          <a:bodyPr/>
          <a:lstStyle/>
          <a:p>
            <a:pPr lvl="0" indent="0" marL="0">
              <a:buNone/>
            </a:pPr>
            <a:r>
              <a:rPr/>
              <a:t>Top Five Books for Learning Python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337200-5D83-FE46-9E69-B6B1D353C69A}"/>
              </a:ext>
            </a:extLst>
          </p:cNvPr>
          <p:cNvSpPr>
            <a:spLocks noGrp="1"/>
          </p:cNvSpPr>
          <p:nvPr>
            <p:ph idx="1" type="subTitle"/>
          </p:nvPr>
        </p:nvSpPr>
        <p:spPr>
          <a:xfrm>
            <a:off x="1524000" y="3611302"/>
            <a:ext cx="9144000" cy="1646498"/>
          </a:xfrm>
        </p:spPr>
        <p:txBody>
          <a:bodyPr/>
          <a:lstStyle/>
          <a:p>
            <a:pPr lvl="0" indent="0" marL="0">
              <a:buNone/>
            </a:pPr>
            <a:r>
              <a:rPr/>
              <a:t>in 2023</a:t>
            </a:r>
            <a:br/>
            <a:br/>
            <a:r>
              <a:rPr/>
              <a:t>Behzad Samadi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69A7C7-1ADA-474D-B8F0-3471D14F86DA}"/>
              </a:ext>
            </a:extLst>
          </p:cNvPr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January 16, 2023</a:t>
            </a:r>
          </a:p>
        </p:txBody>
      </p:sp>
    </p:spTree>
  </p:cSld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B8E45-0772-954C-8D4B-6E6808DFE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pPr lvl="0" indent="0" marL="0">
              <a:buNone/>
            </a:pPr>
            <a:r>
              <a:rPr/>
              <a:t>Effective Python: 59 Specific Ways to Write Better Python, Brett Slatkin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B24F9-04F1-C843-9D71-56C5C0245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Best practices and techniques for writing better Python code</a:t>
            </a:r>
          </a:p>
          <a:p>
            <a:pPr lvl="0"/>
            <a:r>
              <a:rPr/>
              <a:t>Understanding of how to write efficient, readable and maintainable code</a:t>
            </a:r>
          </a:p>
          <a:p>
            <a:pPr lvl="0"/>
            <a:r>
              <a:rPr/>
              <a:t>Familiarity with Object-oriented and functional programming techniques</a:t>
            </a:r>
          </a:p>
          <a:p>
            <a:pPr lvl="0"/>
            <a:r>
              <a:rPr/>
              <a:t>Knowledge of how to test, debug and maintain your Python code</a:t>
            </a:r>
          </a:p>
          <a:p>
            <a:pPr lvl="0"/>
            <a:r>
              <a:rPr/>
              <a:t>Understanding of how to use decorators, context managers and generators</a:t>
            </a:r>
          </a:p>
          <a:p>
            <a:pPr lvl="0"/>
            <a:r>
              <a:rPr/>
              <a:t>Best practices for working with data, text and dates</a:t>
            </a:r>
          </a:p>
          <a:p>
            <a:pPr lvl="0"/>
            <a:r>
              <a:rPr/>
              <a:t>How to write concurrent and parallel code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B8E45-0772-954C-8D4B-6E6808DFE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pPr lvl="0" indent="0" marL="0">
              <a:buNone/>
            </a:pPr>
            <a:r>
              <a:rPr/>
              <a:t>Python Cookbook, David Beazley and Brian K. Jones</a:t>
            </a:r>
          </a:p>
        </p:txBody>
      </p:sp>
      <p:pic>
        <p:nvPicPr>
          <p:cNvPr descr="img/Python_Cookbook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635500" y="1816100"/>
            <a:ext cx="2921000" cy="3835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838200" y="5651500"/>
            <a:ext cx="10515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Python Cookbook</a:t>
            </a:r>
          </a:p>
        </p:txBody>
      </p:sp>
    </p:spTree>
  </p:cSld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B8E45-0772-954C-8D4B-6E6808DFE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pPr lvl="0" indent="0" marL="0">
              <a:buNone/>
            </a:pPr>
            <a:r>
              <a:rPr/>
              <a:t>Python Cookbook, David Beazley and Brian K. Jones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B24F9-04F1-C843-9D71-56C5C0245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Solutions to common problems in Python programming</a:t>
            </a:r>
          </a:p>
          <a:p>
            <a:pPr lvl="0"/>
            <a:r>
              <a:rPr/>
              <a:t>Techniques for working with data structures, algorithms, and data processing</a:t>
            </a:r>
          </a:p>
          <a:p>
            <a:pPr lvl="0"/>
            <a:r>
              <a:rPr/>
              <a:t>Best practices for working with strings, text, and files</a:t>
            </a:r>
          </a:p>
          <a:p>
            <a:pPr lvl="0"/>
            <a:r>
              <a:rPr/>
              <a:t>Understanding of object-oriented and functional programming</a:t>
            </a:r>
          </a:p>
          <a:p>
            <a:pPr lvl="0"/>
            <a:r>
              <a:rPr/>
              <a:t>Techniques for working with network and web programming</a:t>
            </a:r>
          </a:p>
          <a:p>
            <a:pPr lvl="0"/>
            <a:r>
              <a:rPr/>
              <a:t>Best practices for testing and debugging</a:t>
            </a:r>
          </a:p>
          <a:p>
            <a:pPr lvl="0"/>
            <a:r>
              <a:rPr/>
              <a:t>Knowledge of how to use concurrency and parallelism in Python to improve the performance of your code</a:t>
            </a:r>
          </a:p>
          <a:p>
            <a:pPr lvl="0"/>
            <a:r>
              <a:rPr/>
              <a:t>A collection of ready-to-use code snippets that can be easily adapted to specific use cases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B8E45-0772-954C-8D4B-6E6808DFE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pPr lvl="0" indent="0" marL="0">
              <a:buNone/>
            </a:pPr>
            <a:r>
              <a:rPr/>
              <a:t>What Are the Top 5 Books for Learning Python?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B24F9-04F1-C843-9D71-56C5C0245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“Python Crash Course” by Eric Matthes</a:t>
            </a:r>
          </a:p>
          <a:p>
            <a:pPr lvl="0"/>
            <a:r>
              <a:rPr/>
              <a:t>“Fluent Python” by Luciano Ramalho</a:t>
            </a:r>
          </a:p>
          <a:p>
            <a:pPr lvl="0"/>
            <a:r>
              <a:rPr/>
              <a:t>“Python Tricks: A Buffet of Awesome Python Features” by Dan Bader</a:t>
            </a:r>
          </a:p>
          <a:p>
            <a:pPr lvl="0"/>
            <a:r>
              <a:rPr/>
              <a:t>“Effective Python: 59 Specific Ways to Write Better Python” by Brett Slatkin</a:t>
            </a:r>
          </a:p>
          <a:p>
            <a:pPr lvl="0"/>
            <a:r>
              <a:rPr/>
              <a:t>“Python Cookbook” by David Beazley and Brian K. Jones.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B8E45-0772-954C-8D4B-6E6808DFE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pPr lvl="0" indent="0" marL="0">
              <a:buNone/>
            </a:pPr>
            <a:r>
              <a:rPr/>
              <a:t>Python Crash Course, Eric Matthes</a:t>
            </a:r>
          </a:p>
        </p:txBody>
      </p:sp>
      <p:pic>
        <p:nvPicPr>
          <p:cNvPr descr="img/Python_Crash_Cours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648200" y="1816100"/>
            <a:ext cx="2908300" cy="3835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838200" y="5651500"/>
            <a:ext cx="10515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Python Crash Course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B8E45-0772-954C-8D4B-6E6808DFE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pPr lvl="0" indent="0" marL="0">
              <a:buNone/>
            </a:pPr>
            <a:r>
              <a:rPr/>
              <a:t>Python Crash Course, Eric Matthes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B24F9-04F1-C843-9D71-56C5C0245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A good understanding of the basics of Python programming</a:t>
            </a:r>
          </a:p>
          <a:p>
            <a:pPr lvl="0"/>
            <a:r>
              <a:rPr/>
              <a:t>Hands-on experience with building simple programs and projects</a:t>
            </a:r>
          </a:p>
          <a:p>
            <a:pPr lvl="0"/>
            <a:r>
              <a:rPr/>
              <a:t>The ability to work with different types of data in Python</a:t>
            </a:r>
          </a:p>
          <a:p>
            <a:pPr lvl="0"/>
            <a:r>
              <a:rPr/>
              <a:t>Familiarity with common libraries and modules in Python</a:t>
            </a:r>
          </a:p>
          <a:p>
            <a:pPr lvl="0"/>
            <a:r>
              <a:rPr/>
              <a:t>Basic knowledge of object-oriented programming and using classes in Python</a:t>
            </a:r>
          </a:p>
          <a:p>
            <a:pPr lvl="0"/>
            <a:r>
              <a:rPr/>
              <a:t>Understanding of how to debug and troubleshoot Python code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B8E45-0772-954C-8D4B-6E6808DFE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pPr lvl="0" indent="0" marL="0">
              <a:buNone/>
            </a:pPr>
            <a:r>
              <a:rPr/>
              <a:t>Fluent Python, Luciano Ramalho</a:t>
            </a:r>
          </a:p>
        </p:txBody>
      </p:sp>
      <p:pic>
        <p:nvPicPr>
          <p:cNvPr descr="img/Fluent_Python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635500" y="1816100"/>
            <a:ext cx="2921000" cy="3835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838200" y="5651500"/>
            <a:ext cx="10515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Fluent Python</a:t>
            </a:r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B8E45-0772-954C-8D4B-6E6808DFE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pPr lvl="0" indent="0" marL="0">
              <a:buNone/>
            </a:pPr>
            <a:r>
              <a:rPr/>
              <a:t>Fluent Python, Luciano Ramalho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B24F9-04F1-C843-9D71-56C5C0245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A deeper understanding of Python’s data model and how it affects the behavior of objects</a:t>
            </a:r>
          </a:p>
          <a:p>
            <a:pPr lvl="0"/>
            <a:r>
              <a:rPr/>
              <a:t>Techniques for creating efficient and effective data structures using built-in types and classes</a:t>
            </a:r>
          </a:p>
          <a:p>
            <a:pPr lvl="0"/>
            <a:r>
              <a:rPr/>
              <a:t>Best practices for writing readable and maintainable code</a:t>
            </a:r>
          </a:p>
          <a:p>
            <a:pPr lvl="0"/>
            <a:r>
              <a:rPr/>
              <a:t>Advanced knowledge of functions, classes, and metaclasses, and how they can be used to write more powerful code</a:t>
            </a:r>
          </a:p>
          <a:p>
            <a:pPr lvl="0"/>
            <a:r>
              <a:rPr/>
              <a:t>Understanding of how to use decorators, context managers, and generators to write more efficient code</a:t>
            </a:r>
          </a:p>
          <a:p>
            <a:pPr lvl="0"/>
            <a:r>
              <a:rPr/>
              <a:t>Knowledge of how to use concurrency and parallelism in Python to improve the performance of your code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B8E45-0772-954C-8D4B-6E6808DFE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pPr lvl="0" indent="0" marL="0">
              <a:buNone/>
            </a:pPr>
            <a:r>
              <a:rPr/>
              <a:t>Python Tricks: A Buffet of Awesome Python Features, Dan Bader</a:t>
            </a:r>
          </a:p>
        </p:txBody>
      </p:sp>
      <p:pic>
        <p:nvPicPr>
          <p:cNvPr descr="img/Python_Tricks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813300" y="1816100"/>
            <a:ext cx="2552700" cy="3835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838200" y="5651500"/>
            <a:ext cx="10515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Python Tricks</a:t>
            </a:r>
          </a:p>
        </p:txBody>
      </p:sp>
    </p:spTree>
  </p:cSld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B8E45-0772-954C-8D4B-6E6808DFE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pPr lvl="0" indent="0" marL="0">
              <a:buNone/>
            </a:pPr>
            <a:r>
              <a:rPr/>
              <a:t>Python Tricks: A Buffet of Awesome Python Features, Dan Bader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B24F9-04F1-C843-9D71-56C5C0245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Understanding of lesser-known but powerful features of the Python language</a:t>
            </a:r>
          </a:p>
          <a:p>
            <a:pPr lvl="0"/>
            <a:r>
              <a:rPr/>
              <a:t>Tips and tricks to improve your coding skills</a:t>
            </a:r>
          </a:p>
          <a:p>
            <a:pPr lvl="0"/>
            <a:r>
              <a:rPr/>
              <a:t>Techniques for writing more efficient and readable code</a:t>
            </a:r>
          </a:p>
          <a:p>
            <a:pPr lvl="0"/>
            <a:r>
              <a:rPr/>
              <a:t>Knowledge of advanced data structures and how to use them effectively</a:t>
            </a:r>
          </a:p>
          <a:p>
            <a:pPr lvl="0"/>
            <a:r>
              <a:rPr/>
              <a:t>Understanding of best practices for debugging and troubleshooting Python code</a:t>
            </a:r>
          </a:p>
          <a:p>
            <a:pPr lvl="0"/>
            <a:r>
              <a:rPr/>
              <a:t>Familiarity with built-in modules and third-party libraries</a:t>
            </a:r>
          </a:p>
        </p:txBody>
      </p:sp>
    </p:spTree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B8E45-0772-954C-8D4B-6E6808DFE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pPr lvl="0" indent="0" marL="0">
              <a:buNone/>
            </a:pPr>
            <a:r>
              <a:rPr/>
              <a:t>Effective Python: 59 Specific Ways to Write Better Python, Brett Slatkin</a:t>
            </a:r>
          </a:p>
        </p:txBody>
      </p:sp>
      <p:pic>
        <p:nvPicPr>
          <p:cNvPr descr="img/Effective_Python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635500" y="1816100"/>
            <a:ext cx="2933700" cy="3835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838200" y="5651500"/>
            <a:ext cx="10515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Effective Python</a:t>
            </a:r>
          </a:p>
        </p:txBody>
      </p:sp>
    </p:spTree>
  </p:cSld>
</p:sld>
</file>

<file path=ppt/theme/theme1.xml><?xml version="1.0" encoding="utf-8"?>
<a:theme xmlns:a="http://schemas.openxmlformats.org/drawingml/2006/main" name="Cosmic Lat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w Cen MT-Rockwell">
      <a:maj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smic Latte" id="{689C1CBC-A372-ED4C-A38C-441AC706A1A4}" vid="{44785AA0-04C0-4846-AC8A-8123607AC8E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64</Words>
  <Application>Microsoft Macintosh PowerPoint</Application>
  <PresentationFormat>Widescreen</PresentationFormat>
  <Paragraphs>16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Rockwell</vt:lpstr>
      <vt:lpstr>Trebuchet MS</vt:lpstr>
      <vt:lpstr>Cosmic Latte</vt:lpstr>
      <vt:lpstr>Slides 1</vt:lpstr>
      <vt:lpstr>Test 1</vt:lpstr>
      <vt:lpstr>Test 2 Sub heading</vt:lpstr>
      <vt:lpstr>New slide</vt:lpstr>
      <vt:lpstr>Incremental Lists</vt:lpstr>
      <vt:lpstr>Speaker Notes</vt:lpstr>
      <vt:lpstr>Columns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 Five Books for Learning Python</dc:title>
  <dc:creator>Behzad Samadi</dc:creator>
  <cp:keywords/>
  <dcterms:created xsi:type="dcterms:W3CDTF">2026-09-09T11:58:49Z</dcterms:created>
  <dcterms:modified xsi:type="dcterms:W3CDTF">2026-09-09T11:58:49Z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ibliography">
    <vt:lpwstr/>
  </property>
  <property fmtid="{D5CDD505-2E9C-101B-9397-08002B2CF9AE}" pid="5" name="by-author">
    <vt:lpwstr/>
  </property>
  <property fmtid="{D5CDD505-2E9C-101B-9397-08002B2CF9AE}" pid="6" name="csl">
    <vt:lpwstr>../../bibliography/citethemright10th.csl</vt:lpwstr>
  </property>
  <property fmtid="{D5CDD505-2E9C-101B-9397-08002B2CF9AE}" pid="7" name="date">
    <vt:lpwstr>January 16, 2023</vt:lpwstr>
  </property>
  <property fmtid="{D5CDD505-2E9C-101B-9397-08002B2CF9AE}" pid="8" name="date-format">
    <vt:lpwstr>long</vt:lpwstr>
  </property>
  <property fmtid="{D5CDD505-2E9C-101B-9397-08002B2CF9AE}" pid="9" name="engines">
    <vt:lpwstr/>
  </property>
  <property fmtid="{D5CDD505-2E9C-101B-9397-08002B2CF9AE}" pid="10" name="header-includes">
    <vt:lpwstr/>
  </property>
  <property fmtid="{D5CDD505-2E9C-101B-9397-08002B2CF9AE}" pid="11" name="include-after">
    <vt:lpwstr/>
  </property>
  <property fmtid="{D5CDD505-2E9C-101B-9397-08002B2CF9AE}" pid="12" name="include-before">
    <vt:lpwstr/>
  </property>
  <property fmtid="{D5CDD505-2E9C-101B-9397-08002B2CF9AE}" pid="13" name="labels">
    <vt:lpwstr/>
  </property>
  <property fmtid="{D5CDD505-2E9C-101B-9397-08002B2CF9AE}" pid="14" name="modulecode">
    <vt:lpwstr/>
  </property>
  <property fmtid="{D5CDD505-2E9C-101B-9397-08002B2CF9AE}" pid="15" name="subtitle">
    <vt:lpwstr>in 2023</vt:lpwstr>
  </property>
  <property fmtid="{D5CDD505-2E9C-101B-9397-08002B2CF9AE}" pid="16" name="toc-title">
    <vt:lpwstr>Table of contents</vt:lpwstr>
  </property>
</Properties>
</file>