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8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322F"/>
    <a:srgbClr val="1A1A1A"/>
    <a:srgbClr val="E03135"/>
    <a:srgbClr val="C16069"/>
    <a:srgbClr val="FF3418"/>
    <a:srgbClr val="3A4152"/>
    <a:srgbClr val="4B556B"/>
    <a:srgbClr val="989A9C"/>
    <a:srgbClr val="FFF8E7"/>
    <a:srgbClr val="FFF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21847"/>
    <p:restoredTop autoAdjust="0" sz="94696"/>
  </p:normalViewPr>
  <p:slideViewPr>
    <p:cSldViewPr snapToGrid="0" snapToObjects="1">
      <p:cViewPr varScale="1">
        <p:scale>
          <a:sx d="100" n="105"/>
          <a:sy d="100" n="105"/>
        </p:scale>
        <p:origin x="480" y="176"/>
      </p:cViewPr>
      <p:guideLst>
        <p:guide orient="horz" pos="2160"/>
        <p:guide pos="384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notesMaster" Target="notesMasters/notesMaster1.xml" /><Relationship Id="rId29" Type="http://schemas.openxmlformats.org/officeDocument/2006/relationships/tableStyles" Target="tableStyles.xml" /><Relationship Id="rId28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27" Type="http://schemas.openxmlformats.org/officeDocument/2006/relationships/viewProps" Target="viewProps.xml" /><Relationship Id="rId26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/>
              <a:t>Systems Engineering “V” Diagram</a:t>
            </a:r>
          </a:p>
          <a:p>
            <a:pPr lvl="0" indent="0" marL="0">
              <a:buNone/>
            </a:pPr>
          </a:p>
          <a:p>
            <a:pPr lvl="0"/>
            <a:r>
              <a:rPr/>
              <a:t>Using GitLab for ISO 26262-6:2018 - Product development at the software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/>
              <a:t>Model Development kits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/>
              <a:t>Software-defined 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/>
              <a:t>The Turing Way on GitHub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10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/>
              <a:t>Introduction to version control with Git</a:t>
            </a:r>
          </a:p>
          <a:p>
            <a:pPr lvl="0" indent="0" marL="0">
              <a:buNone/>
            </a:pPr>
          </a:p>
          <a:p>
            <a:pPr lvl="0"/>
            <a:r>
              <a:rPr/>
              <a:t>Version Control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EB9F-821C-3043-9B29-83C5977F5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963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37200-5D83-FE46-9E69-B6B1D353C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1302"/>
            <a:ext cx="9144000" cy="1646498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rgbClr val="DC322F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A7C7-1ADA-474D-B8F0-3471D14F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5A21-E3F8-414E-8783-9B787CEE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A10B1-3C39-5B4F-85DD-4E44D8BDB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5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8FF1A-8372-FB40-B0E0-0EE88C8B2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F1868-78C4-704F-87A4-9909281CB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64A86-EE40-7F47-8F4A-D5FD082D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36DD5-D90C-D148-9A75-6E5EF76E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649B3-720E-654D-9610-263AC0D91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95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E4B96-467B-A24D-9EC1-DD46EE699A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0EC97-EC51-3242-A427-B6C401F9B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4FCF-A603-6944-ACE1-F3530AAB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D700E-B16B-6340-9BEE-2E563F92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BADE9-5F17-2E4E-A23B-A3EF5CC9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6CB2-D1B6-B94A-84C1-83C65423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433C7-4F7C-4247-8FF5-1E63E18E1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rgbClr val="DC322F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6D53-A7E8-384A-A924-CB556123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D3A5F-D224-144E-B1C6-E4C0A0C6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85A41-9B71-494D-8739-5A09F705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DC322F"/>
                </a:solidFill>
                <a:latin typeface="Trebuchet MS" panose="020B070302020209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559EF-BAB7-0E42-9E60-A03A3B0DD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BB6D2-A026-D74A-8C2A-7AD33F225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1D05D-520A-D942-8D98-B02EF8CF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1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6CB2-D1B6-B94A-84C1-83C65423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6D53-A7E8-384A-A924-CB556123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D3A5F-D224-144E-B1C6-E4C0A0C6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85A41-9B71-494D-8739-5A09F705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2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FDBC1-527D-3041-984A-EF5E7E9B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A7BF1-44B1-744C-AB68-4BB0A6A59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974A49-6A1E-2F48-B419-02B0A17B9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A9989-2AC6-0F4E-ADFD-C6E06D00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625DC-FC15-A34E-972A-D70B8A827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2A21-61F6-4A4F-8B34-7B5540EF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51DF4-AED1-614B-BE12-21438630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DBCAE-E5F3-8C40-9708-53662383E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1A1A1A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57552-3DC5-3546-AB54-31C74D633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43EE9D-F5D6-F54D-8468-AEFB4E718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1A1A1A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7198EC-0E7C-514D-9D5C-E0079B57D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9E07E0-5A9C-4B41-95FF-3BAA5F6B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DB537-974F-D34D-9750-CC69627A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16F390-2D22-5048-A0FC-3FAD9329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9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D455-6580-E548-84D2-30E8C319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37170-F497-734A-8863-A2B1D6D2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83678E-8EC0-9D40-85FD-A78B73035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10869-C0FC-2E44-824A-787E6D8B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8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CFB1ED-2AE6-5449-BE22-43836D3C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2D820E-FB19-6E41-9F98-FE01AD87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09D32-6061-E14C-B370-0847ED7F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2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6003-B489-CA46-A95C-C1AECC0C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CD6-9805-9E45-9B7C-5314F41E6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BA411-2A54-A94A-B3FC-826281DBE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F4F16-08DB-C247-8F9D-24EA7D84A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F2B46-16CB-7E41-AD5E-4493C9285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BA2BC5-3886-C647-BB53-7B07EAE7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3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682B8-C849-1F4E-8FED-86CF39DF5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410FE-1E10-8C4A-BD9D-9A0F6C9D1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22F09-1B36-2F4E-8EEA-BAEEB3FD2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97009-98F8-D441-A078-A31F891B4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ACA9B-B433-8E45-A2A3-CD0940DB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A396B-3342-4645-AC86-58732AAEF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60234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BF5EA-1FF6-EB48-B367-10F16FE226B4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491ED-FFB7-904F-8814-ED29EAA4264A}"/>
              </a:ext>
            </a:extLst>
          </p:cNvPr>
          <p:cNvSpPr>
            <a:spLocks noGrp="1"/>
          </p:cNvSpPr>
          <p:nvPr>
            <p:ph idx="2" sz="half" type="dt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6F4AD-BD6B-CE47-88CB-D7910584936B}"/>
              </a:ext>
            </a:extLst>
          </p:cNvPr>
          <p:cNvSpPr>
            <a:spLocks noGrp="1"/>
          </p:cNvSpPr>
          <p:nvPr>
            <p:ph idx="4" sz="quarter" type="sldNum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E305052-7E31-8548-802E-BBA9CB132D12}"/>
              </a:ext>
            </a:extLst>
          </p:cNvPr>
          <p:cNvSpPr>
            <a:spLocks noGrp="1"/>
          </p:cNvSpPr>
          <p:nvPr>
            <p:ph idx="3" sz="quarter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A9FF2A29-0C17-AD44-9B62-E2C61042D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dirty="0" lang="en-GB"/>
              <a:t>Click to edit Master title style</a:t>
            </a:r>
            <a:endParaRPr dirty="0" lang="en-US"/>
          </a:p>
        </p:txBody>
      </p:sp>
    </p:spTree>
    <p:extLst>
      <p:ext uri="{BB962C8B-B14F-4D97-AF65-F5344CB8AC3E}">
        <p14:creationId xmlns:p14="http://schemas.microsoft.com/office/powerpoint/2010/main" val="3225650749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514350" eaLnBrk="1" hangingPunct="1" latinLnBrk="0" rtl="0">
        <a:lnSpc>
          <a:spcPct val="90000"/>
        </a:lnSpc>
        <a:spcBef>
          <a:spcPct val="0"/>
        </a:spcBef>
        <a:buNone/>
        <a:defRPr b="1" baseline="0" i="0" kern="1200" sz="3200">
          <a:solidFill>
            <a:srgbClr val="DC322F"/>
          </a:solidFill>
          <a:latin charset="0" panose="020B0703020202090204" pitchFamily="34" typeface="Trebuchet MS"/>
          <a:ea typeface="+mj-ea"/>
          <a:cs charset="-79" panose="020B0502020104020203" pitchFamily="34" typeface="Gill Sans"/>
        </a:defRPr>
      </a:lvl1pPr>
    </p:titleStyle>
    <p:bodyStyle>
      <a:lvl1pPr algn="l" defTabSz="514350" eaLnBrk="1" hangingPunct="1" indent="-128588" latinLnBrk="0" marL="12858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1pPr>
      <a:lvl2pPr algn="l" defTabSz="514350" eaLnBrk="1" hangingPunct="1" indent="-128588" latinLnBrk="0" marL="385763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2pPr>
      <a:lvl3pPr algn="l" defTabSz="514350" eaLnBrk="1" hangingPunct="1" indent="-128588" latinLnBrk="0" marL="64293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3pPr>
      <a:lvl4pPr algn="l" defTabSz="514350" eaLnBrk="1" hangingPunct="1" indent="-128588" latinLnBrk="0" marL="900113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4pPr>
      <a:lvl5pPr algn="l" defTabSz="514350" eaLnBrk="1" hangingPunct="1" indent="-128588" latinLnBrk="0" marL="115728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5pPr>
      <a:lvl6pPr algn="l" defTabSz="514350" eaLnBrk="1" hangingPunct="1" indent="-128588" latinLnBrk="0" marL="1414463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6pPr>
      <a:lvl7pPr algn="l" defTabSz="514350" eaLnBrk="1" hangingPunct="1" indent="-128588" latinLnBrk="0" marL="1671638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7pPr>
      <a:lvl8pPr algn="l" defTabSz="514350" eaLnBrk="1" hangingPunct="1" indent="-128588" latinLnBrk="0" marL="1928813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8pPr>
      <a:lvl9pPr algn="l" defTabSz="514350" eaLnBrk="1" hangingPunct="1" indent="-128588" latinLnBrk="0" marL="2185988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514350" eaLnBrk="1" hangingPunct="1" latinLnBrk="0" marL="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1pPr>
      <a:lvl2pPr algn="l" defTabSz="514350" eaLnBrk="1" hangingPunct="1" latinLnBrk="0" marL="25717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2pPr>
      <a:lvl3pPr algn="l" defTabSz="514350" eaLnBrk="1" hangingPunct="1" latinLnBrk="0" marL="51435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3pPr>
      <a:lvl4pPr algn="l" defTabSz="514350" eaLnBrk="1" hangingPunct="1" latinLnBrk="0" marL="77152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4pPr>
      <a:lvl5pPr algn="l" defTabSz="514350" eaLnBrk="1" hangingPunct="1" latinLnBrk="0" marL="102870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5pPr>
      <a:lvl6pPr algn="l" defTabSz="514350" eaLnBrk="1" hangingPunct="1" latinLnBrk="0" marL="128587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6pPr>
      <a:lvl7pPr algn="l" defTabSz="514350" eaLnBrk="1" hangingPunct="1" latinLnBrk="0" marL="154305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7pPr>
      <a:lvl8pPr algn="l" defTabSz="514350" eaLnBrk="1" hangingPunct="1" latinLnBrk="0" marL="180022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8pPr>
      <a:lvl9pPr algn="l" defTabSz="514350" eaLnBrk="1" hangingPunct="1" latinLnBrk="0" marL="205740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hyperlink" Target="https://the-turing-way.netlify.app/welcome.html" TargetMode="Externa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openstax.org/" TargetMode="External" /><Relationship Id="rId3" Type="http://schemas.openxmlformats.org/officeDocument/2006/relationships/hyperlink" Target="https://www.edx.org/" TargetMode="Externa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www.nasa.gov/sites/default/files/atoms/files/nasa_systems_engineering_handbook_0.pdf" TargetMode="External" /><Relationship Id="rId4" Type="http://schemas.openxmlformats.org/officeDocument/2006/relationships/hyperlink" Target="https://sebokwiki.org/wiki/Applying_a_Model-Based_Approach_to_Support_Requirements_Analysis_on_the_Thirty-Meter_Telescope" TargetMode="External" /><Relationship Id="rId5" Type="http://schemas.openxmlformats.org/officeDocument/2006/relationships/hyperlink" Target="https://www.openmbee.org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EB9F-821C-3043-9B29-83C5977F5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96341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How a Small Team Can Develop Complex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37200-5D83-FE46-9E69-B6B1D353C69A}"/>
              </a:ext>
            </a:extLst>
          </p:cNvPr>
          <p:cNvSpPr>
            <a:spLocks noGrp="1"/>
          </p:cNvSpPr>
          <p:nvPr>
            <p:ph idx="1" type="subTitle"/>
          </p:nvPr>
        </p:nvSpPr>
        <p:spPr>
          <a:xfrm>
            <a:off x="1524000" y="3611302"/>
            <a:ext cx="9144000" cy="1646498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Challenges and Opportunities</a:t>
            </a:r>
            <a:br/>
            <a:br/>
            <a:r>
              <a:rPr/>
              <a:t>Behzad Samadi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A7C7-1ADA-474D-B8F0-3471D14F86DA}"/>
              </a:ext>
            </a:extLst>
          </p:cNvPr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October 23, 2024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Learning More About Open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of the most comprehensive resources for learning about open research is </a:t>
            </a:r>
            <a:r>
              <a:rPr>
                <a:hlinkClick r:id="rId3"/>
              </a:rPr>
              <a:t>The Turing Way</a:t>
            </a:r>
            <a:r>
              <a:rPr/>
              <a:t> handbook to reproducible, ethical and collaborative data science.</a:t>
            </a:r>
          </a:p>
          <a:p>
            <a:pPr lvl="0"/>
            <a:r>
              <a:rPr/>
              <a:t>Reproducible research</a:t>
            </a:r>
          </a:p>
          <a:p>
            <a:pPr lvl="0"/>
            <a:r>
              <a:rPr/>
              <a:t>Project design</a:t>
            </a:r>
          </a:p>
          <a:p>
            <a:pPr lvl="0"/>
            <a:r>
              <a:rPr/>
              <a:t>Communicaiton</a:t>
            </a:r>
          </a:p>
          <a:p>
            <a:pPr lvl="0"/>
            <a:r>
              <a:rPr/>
              <a:t>Ethical research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Open Research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Open data</a:t>
            </a:r>
          </a:p>
          <a:p>
            <a:pPr lvl="0"/>
            <a:r>
              <a:rPr/>
              <a:t>Open source software</a:t>
            </a:r>
          </a:p>
          <a:p>
            <a:pPr lvl="0"/>
            <a:r>
              <a:rPr/>
              <a:t>Open hardware</a:t>
            </a:r>
          </a:p>
          <a:p>
            <a:pPr lvl="0"/>
            <a:r>
              <a:rPr/>
              <a:t>Open access publicaitons</a:t>
            </a:r>
          </a:p>
          <a:p>
            <a:pPr lvl="0"/>
            <a:r>
              <a:rPr/>
              <a:t>Open notebooks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Open Scholarship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According to The Turing Way hanbook, open scholarship is a concept that extends open research further. It relates to making other aspects of scientific research open to the public, for example:</a:t>
            </a:r>
          </a:p>
          <a:p>
            <a:pPr lvl="0"/>
            <a:r>
              <a:rPr/>
              <a:t>Open educational resources: </a:t>
            </a:r>
            <a:r>
              <a:rPr>
                <a:hlinkClick r:id="rId2"/>
              </a:rPr>
              <a:t>OpenStax</a:t>
            </a:r>
            <a:r>
              <a:rPr/>
              <a:t> and </a:t>
            </a:r>
            <a:r>
              <a:rPr>
                <a:hlinkClick r:id="rId3"/>
              </a:rPr>
              <a:t>edX</a:t>
            </a:r>
          </a:p>
          <a:p>
            <a:pPr lvl="0"/>
            <a:r>
              <a:rPr/>
              <a:t>Equity, diversity and inclusion</a:t>
            </a:r>
          </a:p>
          <a:p>
            <a:pPr lvl="0"/>
            <a:r>
              <a:rPr/>
              <a:t>Citizen science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Open Data</a:t>
            </a:r>
          </a:p>
        </p:txBody>
      </p:sp>
      <p:pic>
        <p:nvPicPr>
          <p:cNvPr descr="imgs/FAIR.excalidraw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3035300"/>
            <a:ext cx="10515600" cy="1917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Open-source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Open-source software is an important resource for innovation:</a:t>
            </a:r>
          </a:p>
          <a:p>
            <a:pPr lvl="0"/>
            <a:r>
              <a:rPr/>
              <a:t>It allows users to customize, modify and improve their software according to their needs</a:t>
            </a:r>
          </a:p>
          <a:p>
            <a:pPr lvl="0"/>
            <a:r>
              <a:rPr/>
              <a:t>It reduces costs, time and resources for software development</a:t>
            </a:r>
          </a:p>
          <a:p>
            <a:pPr lvl="0"/>
            <a:r>
              <a:rPr/>
              <a:t>It prevents vendor lock-in and promotes interoperability</a:t>
            </a:r>
          </a:p>
          <a:p>
            <a:pPr lvl="0"/>
            <a:r>
              <a:rPr/>
              <a:t>It fosters innovation, collaboration and learning among developers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Tracking Project History</a:t>
            </a:r>
          </a:p>
        </p:txBody>
      </p:sp>
      <p:pic>
        <p:nvPicPr>
          <p:cNvPr descr="imgs/ProjectHistory.excalidraw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90900" y="1816100"/>
            <a:ext cx="54102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Version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Tracking how a set of files changes over time</a:t>
            </a:r>
          </a:p>
          <a:p>
            <a:pPr lvl="0"/>
            <a:r>
              <a:rPr/>
              <a:t>Going back back to previous versions of any file or the whole project easily</a:t>
            </a:r>
          </a:p>
          <a:p>
            <a:pPr lvl="0"/>
            <a:r>
              <a:rPr/>
              <a:t>Collaborating with others on a project without interfering with their work on the same files</a:t>
            </a:r>
          </a:p>
          <a:p>
            <a:pPr lvl="0"/>
            <a:r>
              <a:rPr/>
              <a:t>Making branches to try out different changes (such as new features or bug fixes) separately from the main branch</a:t>
            </a:r>
          </a:p>
          <a:p>
            <a:pPr lvl="0"/>
            <a:r>
              <a:rPr/>
              <a:t>Saving a specific version of your work as a tag or a release for later use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GitHub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Git repositories: public or private</a:t>
            </a:r>
          </a:p>
          <a:p>
            <a:pPr lvl="0"/>
            <a:r>
              <a:rPr/>
              <a:t>GitHub Pages: make a website with your files</a:t>
            </a:r>
          </a:p>
          <a:p>
            <a:pPr lvl="0"/>
            <a:r>
              <a:rPr/>
              <a:t>GitHub Actions: automate your tasks</a:t>
            </a:r>
          </a:p>
          <a:p>
            <a:pPr lvl="0"/>
            <a:r>
              <a:rPr/>
              <a:t>GitHub Projects: create plans and monitor your progress</a:t>
            </a:r>
          </a:p>
          <a:p>
            <a:pPr lvl="0"/>
            <a:r>
              <a:rPr/>
              <a:t>GitHub Discussions: a forum for collaborative communication</a:t>
            </a:r>
          </a:p>
          <a:p>
            <a:pPr lvl="0"/>
            <a:r>
              <a:rPr/>
              <a:t>GitHub Wiki: a knowledge base for your project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Software Development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Where can I find the latest version of this feature?</a:t>
            </a:r>
          </a:p>
          <a:p>
            <a:pPr lvl="0"/>
            <a:r>
              <a:rPr/>
              <a:t>It used to work.</a:t>
            </a:r>
          </a:p>
          <a:p>
            <a:pPr lvl="0"/>
            <a:r>
              <a:rPr/>
              <a:t>It works on my computer.</a:t>
            </a:r>
          </a:p>
          <a:p>
            <a:pPr lvl="0"/>
            <a:r>
              <a:rPr/>
              <a:t>What are the requirements of the project?</a:t>
            </a:r>
          </a:p>
          <a:p>
            <a:pPr lvl="0"/>
            <a:r>
              <a:rPr/>
              <a:t>What are the short term objectives and key results of the project?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Software Project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Software binders:</a:t>
            </a:r>
          </a:p>
          <a:p>
            <a:pPr lvl="0"/>
            <a:r>
              <a:rPr/>
              <a:t>Source code</a:t>
            </a:r>
          </a:p>
          <a:p>
            <a:pPr lvl="0"/>
            <a:r>
              <a:rPr/>
              <a:t>Dependencies and configuration files: </a:t>
            </a:r>
            <a:r>
              <a:rPr>
                <a:latin typeface="Courier"/>
              </a:rPr>
              <a:t>pyproject.toml</a:t>
            </a:r>
          </a:p>
          <a:p>
            <a:pPr lvl="0"/>
            <a:r>
              <a:rPr/>
              <a:t>Continuous integration job description: build and test pipelines</a:t>
            </a:r>
          </a:p>
          <a:p>
            <a:pPr lvl="0"/>
            <a:r>
              <a:rPr/>
              <a:t>Continuous deployment job description: deployment pipelines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6003-B489-CA46-A95C-C1AECC0C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Designing a Complex System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BA411-2A54-A94A-B3FC-826281DBEADF}"/>
              </a:ext>
            </a:extLst>
          </p:cNvPr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Model Based Systems Engineering (MBSE)</a:t>
            </a:r>
          </a:p>
        </p:txBody>
      </p:sp>
      <p:pic>
        <p:nvPicPr>
          <p:cNvPr descr="imgs/MBSE-V-Diagram.excalidraw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81600" y="1765300"/>
            <a:ext cx="6172200" cy="276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V Diagram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Test-Driven Development</a:t>
            </a:r>
          </a:p>
        </p:txBody>
      </p:sp>
      <p:pic>
        <p:nvPicPr>
          <p:cNvPr descr="imgs/TDD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03600" y="1816100"/>
            <a:ext cx="53848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DevOps</a:t>
            </a:r>
          </a:p>
        </p:txBody>
      </p:sp>
      <p:pic>
        <p:nvPicPr>
          <p:cNvPr descr="imgs/DevOp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2349500"/>
            <a:ext cx="10515600" cy="3289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GitHub is a Search Engine for Open-Source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Search function: </a:t>
            </a:r>
            <a:r>
              <a:rPr>
                <a:latin typeface="Courier"/>
              </a:rPr>
              <a:t>in:name</a:t>
            </a:r>
            <a:r>
              <a:rPr/>
              <a:t>, </a:t>
            </a:r>
            <a:r>
              <a:rPr>
                <a:latin typeface="Courier"/>
              </a:rPr>
              <a:t>in:description</a:t>
            </a:r>
            <a:r>
              <a:rPr/>
              <a:t>, </a:t>
            </a:r>
            <a:r>
              <a:rPr>
                <a:latin typeface="Courier"/>
              </a:rPr>
              <a:t>in:readme</a:t>
            </a:r>
          </a:p>
          <a:p>
            <a:pPr lvl="0"/>
            <a:r>
              <a:rPr/>
              <a:t>Topics: labels that help you discover projects</a:t>
            </a:r>
          </a:p>
          <a:p>
            <a:pPr lvl="0"/>
            <a:r>
              <a:rPr/>
              <a:t>Explore page: curated collections of projects</a:t>
            </a:r>
          </a:p>
          <a:p>
            <a:pPr lvl="0"/>
            <a:r>
              <a:rPr/>
              <a:t>External resources:</a:t>
            </a:r>
          </a:p>
          <a:p>
            <a:pPr lvl="1"/>
            <a:r>
              <a:rPr/>
              <a:t>Awesome lists: curated lists of awesome resources for various topics</a:t>
            </a:r>
          </a:p>
          <a:p>
            <a:pPr lvl="1"/>
            <a:r>
              <a:rPr/>
              <a:t>CodeTriage: helps you find open source projects that need your help</a:t>
            </a:r>
          </a:p>
          <a:p>
            <a:pPr lvl="1"/>
            <a:r>
              <a:rPr/>
              <a:t>Libraries.io: monitors over 3 million open source libraries across 37 different package managers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Take Action: Solve a Real-World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57175" marL="257175">
              <a:buAutoNum type="arabicPeriod"/>
            </a:pPr>
            <a:r>
              <a:rPr b="1"/>
              <a:t>Choose a Topic</a:t>
            </a:r>
            <a:r>
              <a:rPr/>
              <a:t>: Pick a challenge to address.</a:t>
            </a:r>
          </a:p>
          <a:p>
            <a:pPr lvl="0" indent="-257175" marL="257175">
              <a:buAutoNum type="arabicPeriod"/>
            </a:pPr>
            <a:r>
              <a:rPr b="1"/>
              <a:t>Research</a:t>
            </a:r>
            <a:r>
              <a:rPr/>
              <a:t>: Study existing solutions and requirements.</a:t>
            </a:r>
          </a:p>
          <a:p>
            <a:pPr lvl="0" indent="-257175" marL="257175">
              <a:buAutoNum type="arabicPeriod"/>
            </a:pPr>
            <a:r>
              <a:rPr b="1"/>
              <a:t>Create a Repository</a:t>
            </a:r>
            <a:r>
              <a:rPr/>
              <a:t>: Set up a project on GitHub with code and documentation.</a:t>
            </a:r>
          </a:p>
          <a:p>
            <a:pPr lvl="0" indent="-257175" marL="257175">
              <a:buAutoNum type="arabicPeriod"/>
            </a:pPr>
            <a:r>
              <a:rPr b="1"/>
              <a:t>Implement</a:t>
            </a:r>
            <a:r>
              <a:rPr/>
              <a:t>: Build a solution using best practices like modularity and TDD.</a:t>
            </a:r>
          </a:p>
          <a:p>
            <a:pPr lvl="0" indent="-257175" marL="257175">
              <a:buAutoNum type="arabicPeriod"/>
            </a:pPr>
            <a:r>
              <a:rPr b="1"/>
              <a:t>Add a Simulation</a:t>
            </a:r>
            <a:r>
              <a:rPr/>
              <a:t> </a:t>
            </a:r>
            <a:r>
              <a:rPr i="1"/>
              <a:t>(if possible)</a:t>
            </a:r>
            <a:r>
              <a:rPr/>
              <a:t>: Validate your solution.</a:t>
            </a:r>
          </a:p>
          <a:p>
            <a:pPr lvl="0" indent="-257175" marL="257175">
              <a:buAutoNum type="arabicPeriod"/>
            </a:pPr>
            <a:r>
              <a:rPr b="1"/>
              <a:t>Share</a:t>
            </a:r>
            <a:r>
              <a:rPr/>
              <a:t>: Make your project open-source for collaboration.</a:t>
            </a:r>
          </a:p>
          <a:p>
            <a:pPr lvl="0" indent="0" marL="0">
              <a:buNone/>
            </a:pPr>
            <a:r>
              <a:rPr b="1"/>
              <a:t>Start Small, Think Big, Make a Difference!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Learning MBSE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references to learn more about MBSE:</a:t>
            </a:r>
          </a:p>
          <a:p>
            <a:pPr lvl="0"/>
            <a:r>
              <a:rPr>
                <a:hlinkClick r:id="rId3"/>
              </a:rPr>
              <a:t>NASA Systems Engineering Handbook</a:t>
            </a:r>
          </a:p>
          <a:p>
            <a:pPr lvl="0"/>
            <a:r>
              <a:rPr>
                <a:hlinkClick r:id="rId4"/>
              </a:rPr>
              <a:t>Applying a Model-Based Approach to Support Requirements Analysis on the Thirty-Meter Telescope</a:t>
            </a:r>
          </a:p>
          <a:p>
            <a:pPr lvl="0"/>
            <a:r>
              <a:rPr>
                <a:hlinkClick r:id="rId5"/>
              </a:rPr>
              <a:t>Open Model Based Engineering Environment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Modularity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 modular system is made of smaller and simpler components (modules) that can be reused, replaced or reconfigured.</a:t>
            </a:r>
          </a:p>
          <a:p>
            <a:pPr lvl="0"/>
            <a:r>
              <a:rPr/>
              <a:t>The way components interact (middleware) keeps the system together while the components are replaced or reconfigured.</a:t>
            </a:r>
          </a:p>
          <a:p>
            <a:pPr lvl="0"/>
            <a:r>
              <a:rPr/>
              <a:t>Modularity helps to maintain the system’s functionality over time.</a:t>
            </a:r>
          </a:p>
          <a:p>
            <a:pPr lvl="0"/>
            <a:r>
              <a:rPr/>
              <a:t>Modularity enable teams of engineers collaborate (work in parallel) on designing and implementing a complex system.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Modular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examples of modular design are:</a:t>
            </a:r>
          </a:p>
          <a:p>
            <a:pPr lvl="0"/>
            <a:r>
              <a:rPr/>
              <a:t>Lego bricks: You can use different bricks to create different shapes and models.</a:t>
            </a:r>
          </a:p>
          <a:p>
            <a:pPr lvl="0"/>
            <a:r>
              <a:rPr/>
              <a:t>IKEA furniture: You can assemble different parts to create different furniture pieces or configurations.</a:t>
            </a:r>
          </a:p>
          <a:p>
            <a:pPr lvl="0"/>
            <a:r>
              <a:rPr/>
              <a:t>Desktop computers: You can customize different components to create different computer specifications or performance.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Different Types of Modularity</a:t>
            </a:r>
          </a:p>
        </p:txBody>
      </p:sp>
      <p:pic>
        <p:nvPicPr>
          <p:cNvPr descr="imgs/Modular-Product-Architecture.excalidraw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71700" y="1816100"/>
            <a:ext cx="78359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838200" y="5651500"/>
            <a:ext cx="10515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Types of Modularity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Software-Defined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Hardware-defined:</a:t>
            </a:r>
          </a:p>
          <a:p>
            <a:pPr lvl="1"/>
            <a:r>
              <a:rPr/>
              <a:t>Features of the product are static and cannot be changed.</a:t>
            </a:r>
          </a:p>
          <a:p>
            <a:pPr lvl="1"/>
            <a:r>
              <a:rPr/>
              <a:t>To get new features, you need to buy a new product.</a:t>
            </a:r>
          </a:p>
          <a:p>
            <a:pPr lvl="0"/>
            <a:r>
              <a:rPr/>
              <a:t>Software defined:</a:t>
            </a:r>
          </a:p>
          <a:p>
            <a:pPr lvl="1"/>
            <a:r>
              <a:rPr/>
              <a:t>New features will be added to the product through over-the-air updates.</a:t>
            </a:r>
          </a:p>
          <a:p>
            <a:pPr lvl="1"/>
            <a:r>
              <a:rPr/>
              <a:t>The product can be customized for each customer using software settings.</a:t>
            </a:r>
          </a:p>
          <a:p>
            <a:pPr lvl="1"/>
            <a:r>
              <a:rPr/>
              <a:t>New business models and types of collaboration become possible.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Open Research and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Open research (OECD definition): It is the practice of making “the primary outputs of publicly funded research results – publications and the research data – publicly accessible in a digital format with no or minimal restriction.”</a:t>
            </a:r>
          </a:p>
          <a:p>
            <a:pPr lvl="0"/>
            <a:r>
              <a:rPr/>
              <a:t>Publicly available</a:t>
            </a:r>
          </a:p>
          <a:p>
            <a:pPr lvl="0"/>
            <a:r>
              <a:rPr/>
              <a:t>Reuseable</a:t>
            </a:r>
          </a:p>
          <a:p>
            <a:pPr lvl="0"/>
            <a:r>
              <a:rPr/>
              <a:t>Transparent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Open Research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May require more time and resources</a:t>
            </a:r>
          </a:p>
          <a:p>
            <a:pPr lvl="0"/>
            <a:r>
              <a:rPr/>
              <a:t>May raise ethical or legal issues</a:t>
            </a:r>
          </a:p>
          <a:p>
            <a:pPr lvl="0"/>
            <a:r>
              <a:rPr/>
              <a:t>May face technical or cultural barriers</a:t>
            </a:r>
          </a:p>
        </p:txBody>
      </p:sp>
    </p:spTree>
  </p:cSld>
</p:sld>
</file>

<file path=ppt/theme/theme1.xml><?xml version="1.0" encoding="utf-8"?>
<a:theme xmlns:a="http://schemas.openxmlformats.org/drawingml/2006/main" name="Cosmic Lat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mic Latte" id="{689C1CBC-A372-ED4C-A38C-441AC706A1A4}" vid="{44785AA0-04C0-4846-AC8A-8123607AC8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64</Words>
  <Application>Microsoft Macintosh PowerPoint</Application>
  <PresentationFormat>Widescreen</PresentationFormat>
  <Paragraphs>16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Rockwell</vt:lpstr>
      <vt:lpstr>Trebuchet MS</vt:lpstr>
      <vt:lpstr>Cosmic Latte</vt:lpstr>
      <vt:lpstr>Slides 1</vt:lpstr>
      <vt:lpstr>Test 1</vt:lpstr>
      <vt:lpstr>Test 2 Sub heading</vt:lpstr>
      <vt:lpstr>New slide</vt:lpstr>
      <vt:lpstr>Incremental Lists</vt:lpstr>
      <vt:lpstr>Speaker Notes</vt:lpstr>
      <vt:lpstr>Columns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a Small Team Can Develop Complex Systems</dc:title>
  <dc:creator>Behzad Samadi</dc:creator>
  <cp:keywords/>
  <dcterms:created xsi:type="dcterms:W3CDTF">2026-09-09T11:59:07Z</dcterms:created>
  <dcterms:modified xsi:type="dcterms:W3CDTF">2026-09-09T11:59:07Z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ibliography">
    <vt:lpwstr/>
  </property>
  <property fmtid="{D5CDD505-2E9C-101B-9397-08002B2CF9AE}" pid="5" name="by-author">
    <vt:lpwstr/>
  </property>
  <property fmtid="{D5CDD505-2E9C-101B-9397-08002B2CF9AE}" pid="6" name="csl">
    <vt:lpwstr>../../bibliography/citethemright10th.csl</vt:lpwstr>
  </property>
  <property fmtid="{D5CDD505-2E9C-101B-9397-08002B2CF9AE}" pid="7" name="date">
    <vt:lpwstr>October 23, 2024</vt:lpwstr>
  </property>
  <property fmtid="{D5CDD505-2E9C-101B-9397-08002B2CF9AE}" pid="8" name="date-format">
    <vt:lpwstr>long</vt:lpwstr>
  </property>
  <property fmtid="{D5CDD505-2E9C-101B-9397-08002B2CF9AE}" pid="9" name="engines">
    <vt:lpwstr/>
  </property>
  <property fmtid="{D5CDD505-2E9C-101B-9397-08002B2CF9AE}" pid="10" name="header-includes">
    <vt:lpwstr/>
  </property>
  <property fmtid="{D5CDD505-2E9C-101B-9397-08002B2CF9AE}" pid="11" name="include-after">
    <vt:lpwstr/>
  </property>
  <property fmtid="{D5CDD505-2E9C-101B-9397-08002B2CF9AE}" pid="12" name="include-before">
    <vt:lpwstr/>
  </property>
  <property fmtid="{D5CDD505-2E9C-101B-9397-08002B2CF9AE}" pid="13" name="labels">
    <vt:lpwstr/>
  </property>
  <property fmtid="{D5CDD505-2E9C-101B-9397-08002B2CF9AE}" pid="14" name="modulecode">
    <vt:lpwstr/>
  </property>
  <property fmtid="{D5CDD505-2E9C-101B-9397-08002B2CF9AE}" pid="15" name="subtitle">
    <vt:lpwstr>Challenges and Opportunities</vt:lpwstr>
  </property>
  <property fmtid="{D5CDD505-2E9C-101B-9397-08002B2CF9AE}" pid="16" name="toc-title">
    <vt:lpwstr>Table of contents</vt:lpwstr>
  </property>
</Properties>
</file>