
<file path=[Content_Types].xml><?xml version="1.0" encoding="utf-8"?>
<Types xmlns="http://schemas.openxmlformats.org/package/2006/content-types">
  <Default Extension="xml" ContentType="application/xml"/>
  <Default Extension="rels" ContentType="application/vnd.openxmlformats-package.relationships+xml"/>
  <Default Extension="jpg" ContentType="image/jpeg"/>
  <Default Extension="png" ContentType="image/png"/>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p:sldMasterIdLst>
    <p:sldMasterId id="2147483686"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322F"/>
    <a:srgbClr val="1A1A1A"/>
    <a:srgbClr val="E03135"/>
    <a:srgbClr val="C16069"/>
    <a:srgbClr val="FF3418"/>
    <a:srgbClr val="3A4152"/>
    <a:srgbClr val="4B556B"/>
    <a:srgbClr val="989A9C"/>
    <a:srgbClr val="FFF8E7"/>
    <a:srgbClr val="FFFC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21847"/>
    <p:restoredTop autoAdjust="0" sz="94696"/>
  </p:normalViewPr>
  <p:slideViewPr>
    <p:cSldViewPr snapToGrid="0" snapToObjects="1">
      <p:cViewPr varScale="1">
        <p:scale>
          <a:sx d="100" n="105"/>
          <a:sy d="100" n="105"/>
        </p:scale>
        <p:origin x="480" y="176"/>
      </p:cViewPr>
      <p:guideLst>
        <p:guide orient="horz" pos="2160"/>
        <p:guide pos="384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2" Type="http://schemas.openxmlformats.org/officeDocument/2006/relationships/tableStyles" Target="tableStyles.xml" /><Relationship Id="rId31" Type="http://schemas.openxmlformats.org/officeDocument/2006/relationships/theme" Target="theme/theme1.xml" /><Relationship Id="rId1" Type="http://schemas.openxmlformats.org/officeDocument/2006/relationships/slideMaster" Target="slideMasters/slideMaster1.xml" /><Relationship Id="rId30" Type="http://schemas.openxmlformats.org/officeDocument/2006/relationships/viewProps" Target="viewProps.xml" /><Relationship Id="rId29"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1/31/22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Welcome slide, held while people find seats. Presented by OWL Planning — Optimal Wealth and Longevity Planning — with Collegica.</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About 15–20 minutes: four on the story, two or three on aging well, three on working with AI, nine or ten on the steps, and one on why a human advisor comes next; then two or three minutes of quick, practical questions. The event page has everything people need afterwards.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Tell it as it happened. Remote work was already normal for me; the office in Vancouver ran with one person per section.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realisation: the same simulator I used for work could be a classroom.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sentence on the sections: robotics in simulation, a 3D world that boots in a tab; software development; AI as tools, not magic; finance, the mechanics that quietly cost people money; and aging well, which is where the talk goes next. Apps, events and talks are on the same site.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From “Planning to Age Well, with AI” on the site: enough money to stop worrying about it, and still able to carry your own groceries up your own stairs.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talk is about that first step only. I am not recommending a financial plan; what to do with the number is a conversation with a human advisor, which is why one is speaking after me.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mindset shift. The site carries a version written for agents (llms.txt, a knowledge bundle, an MCP server at mcp.collegica.org), so an AI can read the method exactly and follow it. What stays yours: knowing what to ask for, answering what only you know, and checking the result.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Download from the company’s own site: chatgpt.com, claude.ai, gemini.google. Sign in, and the app asks for permission before it opens a folder. Code does the arithmetic exactly, the same way every time, instead of the AI reading figures off the page; the statements stay in your folder, and the app’s settings say how what it reads is handled. Gemini’s desktop app runs on Mac and Windows; working on local folders arrived on the Mac first (Apple Silicon, macOS Sequoia or later) and is still rolling out on Windows. Beyond this budget: the same habit works for any folder of documents.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statement records every dollar that left an account, and only some of it was spent. Your desktop AI will do the sorting, following the article; this table is what you check its work against.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Filenames do not matter. PDF works; CSV is more reliable where the bank offers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prompt tells the AI to read the whole article and follow it: load every file, sort every line into the six kinds, take the median of complete months, hold out large one-time payments, ask instead of guessing, label every figure measured or stated, and save your answers for next time. The permission step looks different in each app and version.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cheapest place to catch a missing card export. A missing account gives a confident wrong answer, not a partial one.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the number stops being the AI’s and becomes yours.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result is written to budget-output/budget.md: recurring, held-out one-offs and undecided items, and what was set aside as transfers, savings, lending and pass-throughs. Two runs of the same prompt can differ by a few percent; 20% off usually means a missing account or a double-counted card.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a real family: Statistics Canada averages for a couple with children, adjusted to Ontario, with average Toronto family income. The full page has every line of the form (housing, utilities, transportation, food, recreation and education, health care, debt, personal) and its sources. Your own output is the same shape, with your own figures.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Say this in your own words; it is the bridge to the advisor who speaks next. Bringing a measured figure to that first meeting makes it a better one.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or three minutes, practical questions only: exporting from a bank, which app, PDF or CSV, the folder. Anything about someone’s own money, or what to do with their number: “please save that for the end, for our advisor.” Announcements go out through the Mechatronics3D newsletter.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EB9F-821C-3043-9B29-83C5977F52F4}"/>
              </a:ext>
            </a:extLst>
          </p:cNvPr>
          <p:cNvSpPr>
            <a:spLocks noGrp="1"/>
          </p:cNvSpPr>
          <p:nvPr>
            <p:ph type="ctrTitle"/>
          </p:nvPr>
        </p:nvSpPr>
        <p:spPr>
          <a:xfrm>
            <a:off x="1524000" y="1122364"/>
            <a:ext cx="9144000" cy="2396341"/>
          </a:xfrm>
          <a:prstGeom prst="rect">
            <a:avLst/>
          </a:prstGeom>
        </p:spPr>
        <p:txBody>
          <a:bodyPr anchor="b">
            <a:normAutofit/>
          </a:bodyPr>
          <a:lstStyle>
            <a:lvl1pPr algn="ctr">
              <a:defRPr sz="3600">
                <a:solidFill>
                  <a:srgbClr val="1A1A1A"/>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8C337200-5D83-FE46-9E69-B6B1D353C69A}"/>
              </a:ext>
            </a:extLst>
          </p:cNvPr>
          <p:cNvSpPr>
            <a:spLocks noGrp="1"/>
          </p:cNvSpPr>
          <p:nvPr>
            <p:ph type="subTitle" idx="1"/>
          </p:nvPr>
        </p:nvSpPr>
        <p:spPr>
          <a:xfrm>
            <a:off x="1524000" y="3611302"/>
            <a:ext cx="9144000" cy="1646498"/>
          </a:xfrm>
        </p:spPr>
        <p:txBody>
          <a:bodyPr>
            <a:normAutofit/>
          </a:bodyPr>
          <a:lstStyle>
            <a:lvl1pPr marL="0" indent="0" algn="ctr">
              <a:buNone/>
              <a:defRPr sz="1800" b="0">
                <a:solidFill>
                  <a:srgbClr val="DC322F"/>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1069A7C7-1ADA-474D-B8F0-3471D14F86DA}"/>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D7AE5A21-E3F8-414E-8783-9B787CEE9E9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BBA10B1-3C39-5B4F-85DD-4E44D8BDBC7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72853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normAutofit/>
          </a:bodyPr>
          <a:lstStyle>
            <a:lvl1pPr>
              <a:defRPr sz="3200">
                <a:solidFill>
                  <a:srgbClr val="DC322F"/>
                </a:solidFill>
                <a:latin typeface="Trebuchet MS" panose="020B070302020209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lvl1pPr>
              <a:defRPr>
                <a:solidFill>
                  <a:srgbClr val="1A1A1A"/>
                </a:solidFill>
                <a:latin typeface="Arial" panose="020B0604020202020204" pitchFamily="34" charset="0"/>
                <a:cs typeface="Arial" panose="020B0604020202020204" pitchFamily="34" charset="0"/>
              </a:defRPr>
            </a:lvl1pPr>
            <a:lvl2pPr>
              <a:defRPr>
                <a:solidFill>
                  <a:srgbClr val="1A1A1A"/>
                </a:solidFill>
                <a:latin typeface="Arial" panose="020B0604020202020204" pitchFamily="34" charset="0"/>
                <a:cs typeface="Arial" panose="020B0604020202020204" pitchFamily="34" charset="0"/>
              </a:defRPr>
            </a:lvl2pPr>
            <a:lvl3pPr>
              <a:defRPr>
                <a:solidFill>
                  <a:srgbClr val="1A1A1A"/>
                </a:solidFill>
                <a:latin typeface="Arial" panose="020B0604020202020204" pitchFamily="34" charset="0"/>
                <a:cs typeface="Arial" panose="020B0604020202020204" pitchFamily="34" charset="0"/>
              </a:defRPr>
            </a:lvl3pPr>
            <a:lvl4pPr>
              <a:defRPr>
                <a:solidFill>
                  <a:srgbClr val="1A1A1A"/>
                </a:solidFill>
                <a:latin typeface="Arial" panose="020B0604020202020204" pitchFamily="34" charset="0"/>
                <a:cs typeface="Arial" panose="020B0604020202020204" pitchFamily="34" charset="0"/>
              </a:defRPr>
            </a:lvl4pPr>
            <a:lvl5pPr>
              <a:defRPr>
                <a:solidFill>
                  <a:srgbClr val="1A1A1A"/>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A53559EF-BAB7-0E42-9E60-A03A3B0DDE32}"/>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BEEBB6D2-A026-D74A-8C2A-7AD33F225C4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D1D05D-520A-D942-8D98-B02EF8CF6776}"/>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1671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nchor="ctr">
            <a:normAutofit/>
          </a:bodyPr>
          <a:lstStyle>
            <a:lvl1pPr algn="ctr">
              <a:defRPr sz="4400">
                <a:solidFill>
                  <a:srgbClr val="1A1A1A"/>
                </a:solidFill>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9E116D53-A7E8-384A-A924-CB556123D05C}"/>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9D8D3A5F-D224-144E-B1C6-E4C0A0C6463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885A41-9B71-494D-8739-5A09F705E6B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77192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DBC1-527D-3041-984A-EF5E7E9B7495}"/>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3FA7BF1-44B1-744C-AB68-4BB0A6A5977E}"/>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3B974A49-6A1E-2F48-B419-02B0A17B9692}"/>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a:extLst>
              <a:ext uri="{FF2B5EF4-FFF2-40B4-BE49-F238E27FC236}">
                <a16:creationId xmlns:a16="http://schemas.microsoft.com/office/drawing/2014/main" id="{5EDA9989-2AC6-0F4E-ADFD-C6E06D00A011}"/>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0F7625DC-FC15-A34E-972A-D70B8A82798F}"/>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5BA2A21-61F6-4A4F-8B34-7B5540EF63C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69523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1DF4-AED1-614B-BE12-21438630C8F0}"/>
              </a:ext>
            </a:extLst>
          </p:cNvPr>
          <p:cNvSpPr>
            <a:spLocks noGrp="1"/>
          </p:cNvSpPr>
          <p:nvPr>
            <p:ph type="title"/>
          </p:nvPr>
        </p:nvSpPr>
        <p:spPr>
          <a:xfrm>
            <a:off x="839788"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C3DBCAE-E5F3-8C40-9708-53662383E530}"/>
              </a:ext>
            </a:extLst>
          </p:cNvPr>
          <p:cNvSpPr>
            <a:spLocks noGrp="1"/>
          </p:cNvSpPr>
          <p:nvPr>
            <p:ph type="body" idx="1"/>
          </p:nvPr>
        </p:nvSpPr>
        <p:spPr>
          <a:xfrm>
            <a:off x="839789" y="1681163"/>
            <a:ext cx="5157787" cy="823912"/>
          </a:xfrm>
        </p:spPr>
        <p:txBody>
          <a:bodyPr anchor="b">
            <a:normAutofit/>
          </a:bodyPr>
          <a:lstStyle>
            <a:lvl1pPr marL="0" indent="0">
              <a:buNone/>
              <a:defRPr sz="1600" b="1">
                <a:solidFill>
                  <a:srgbClr val="1A1A1A"/>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37C57552-3DC5-3546-AB54-31C74D633808}"/>
              </a:ext>
            </a:extLst>
          </p:cNvPr>
          <p:cNvSpPr>
            <a:spLocks noGrp="1"/>
          </p:cNvSpPr>
          <p:nvPr>
            <p:ph sz="half" idx="2"/>
          </p:nvPr>
        </p:nvSpPr>
        <p:spPr>
          <a:xfrm>
            <a:off x="839789"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143EE9D-F5D6-F54D-8468-AEFB4E7186A0}"/>
              </a:ext>
            </a:extLst>
          </p:cNvPr>
          <p:cNvSpPr>
            <a:spLocks noGrp="1"/>
          </p:cNvSpPr>
          <p:nvPr>
            <p:ph type="body" sz="quarter" idx="3"/>
          </p:nvPr>
        </p:nvSpPr>
        <p:spPr>
          <a:xfrm>
            <a:off x="6172202" y="1681163"/>
            <a:ext cx="5183188" cy="823912"/>
          </a:xfrm>
        </p:spPr>
        <p:txBody>
          <a:bodyPr anchor="b">
            <a:normAutofit/>
          </a:bodyPr>
          <a:lstStyle>
            <a:lvl1pPr marL="0" indent="0">
              <a:buNone/>
              <a:defRPr sz="1600" b="1">
                <a:solidFill>
                  <a:srgbClr val="1A1A1A"/>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DC7198EC-0E7C-514D-9D5C-E0079B57D9B8}"/>
              </a:ext>
            </a:extLst>
          </p:cNvPr>
          <p:cNvSpPr>
            <a:spLocks noGrp="1"/>
          </p:cNvSpPr>
          <p:nvPr>
            <p:ph sz="quarter" idx="4"/>
          </p:nvPr>
        </p:nvSpPr>
        <p:spPr>
          <a:xfrm>
            <a:off x="6172202"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79E07E0-5A9C-4B41-95FF-3BAA5F6BC2D3}"/>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8" name="Footer Placeholder 7">
            <a:extLst>
              <a:ext uri="{FF2B5EF4-FFF2-40B4-BE49-F238E27FC236}">
                <a16:creationId xmlns:a16="http://schemas.microsoft.com/office/drawing/2014/main" id="{74BDB537-974F-D34D-9750-CC69627A221B}"/>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F16F390-2D22-5048-A0FC-3FAD9329A0CB}"/>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822591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D455-6580-E548-84D2-30E8C319B2E6}"/>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Date Placeholder 2">
            <a:extLst>
              <a:ext uri="{FF2B5EF4-FFF2-40B4-BE49-F238E27FC236}">
                <a16:creationId xmlns:a16="http://schemas.microsoft.com/office/drawing/2014/main" id="{98437170-F497-734A-8863-A2B1D6D27F61}"/>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4" name="Footer Placeholder 3">
            <a:extLst>
              <a:ext uri="{FF2B5EF4-FFF2-40B4-BE49-F238E27FC236}">
                <a16:creationId xmlns:a16="http://schemas.microsoft.com/office/drawing/2014/main" id="{5183678E-8EC0-9D40-85FD-A78B73035745}"/>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4410869-C0FC-2E44-824A-787E6D8BF311}"/>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557684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FB1ED-2AE6-5449-BE22-43836D3C45EE}"/>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3" name="Footer Placeholder 2">
            <a:extLst>
              <a:ext uri="{FF2B5EF4-FFF2-40B4-BE49-F238E27FC236}">
                <a16:creationId xmlns:a16="http://schemas.microsoft.com/office/drawing/2014/main" id="{D92D820E-FB19-6E41-9F98-FE01AD87711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B109D32-6061-E14C-B370-0847ED7F251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6982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86003-B489-CA46-A95C-C1AECC0CA4D3}"/>
              </a:ext>
            </a:extLst>
          </p:cNvPr>
          <p:cNvSpPr>
            <a:spLocks noGrp="1"/>
          </p:cNvSpPr>
          <p:nvPr>
            <p:ph type="title"/>
          </p:nvPr>
        </p:nvSpPr>
        <p:spPr>
          <a:xfrm>
            <a:off x="839788" y="457200"/>
            <a:ext cx="3932237" cy="1600200"/>
          </a:xfrm>
          <a:prstGeom prst="rect">
            <a:avLst/>
          </a:prstGeom>
        </p:spPr>
        <p:txBody>
          <a:bodyPr anchor="ctr">
            <a:normAutofit/>
          </a:bodyPr>
          <a:lstStyle>
            <a:lvl1pPr>
              <a:defRPr sz="2800">
                <a:solidFill>
                  <a:srgbClr val="DC322F"/>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2288BCD6-9805-9E45-9B7C-5314F41E6C9F}"/>
              </a:ext>
            </a:extLst>
          </p:cNvPr>
          <p:cNvSpPr>
            <a:spLocks noGrp="1"/>
          </p:cNvSpPr>
          <p:nvPr>
            <p:ph idx="1"/>
          </p:nvPr>
        </p:nvSpPr>
        <p:spPr>
          <a:xfrm>
            <a:off x="5183188" y="987429"/>
            <a:ext cx="617220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898BA411-2A54-A94A-B3FC-826281DBEADF}"/>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dirty="0"/>
              <a:t>Click to edit Master text styles</a:t>
            </a:r>
          </a:p>
        </p:txBody>
      </p:sp>
      <p:sp>
        <p:nvSpPr>
          <p:cNvPr id="5" name="Date Placeholder 4">
            <a:extLst>
              <a:ext uri="{FF2B5EF4-FFF2-40B4-BE49-F238E27FC236}">
                <a16:creationId xmlns:a16="http://schemas.microsoft.com/office/drawing/2014/main" id="{B91F4F16-08DB-C247-8F9D-24EA7D84A9B2}"/>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E6FF2B46-16CB-7E41-AD5E-4493C9285A58}"/>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BA2BC5-3886-C647-BB53-7B07EAE78D4B}"/>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37053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82B8-C849-1F4E-8FED-86CF39DF59A8}"/>
              </a:ext>
            </a:extLst>
          </p:cNvPr>
          <p:cNvSpPr>
            <a:spLocks noGrp="1"/>
          </p:cNvSpPr>
          <p:nvPr>
            <p:ph type="title"/>
          </p:nvPr>
        </p:nvSpPr>
        <p:spPr>
          <a:xfrm>
            <a:off x="839788" y="457200"/>
            <a:ext cx="3932237" cy="1600200"/>
          </a:xfrm>
          <a:prstGeom prst="rect">
            <a:avLst/>
          </a:prstGeom>
        </p:spPr>
        <p:txBody>
          <a:bodyPr anchor="ctr">
            <a:normAutofit/>
          </a:bodyPr>
          <a:lstStyle>
            <a:lvl1pPr>
              <a:defRPr sz="2800">
                <a:solidFill>
                  <a:srgbClr val="DC322F"/>
                </a:solidFill>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26A410FE-1E10-8C4A-BD9D-9A0F6C9D1E52}"/>
              </a:ext>
            </a:extLst>
          </p:cNvPr>
          <p:cNvSpPr>
            <a:spLocks noGrp="1"/>
          </p:cNvSpPr>
          <p:nvPr>
            <p:ph type="pic" idx="1"/>
          </p:nvPr>
        </p:nvSpPr>
        <p:spPr>
          <a:xfrm>
            <a:off x="5183188" y="987429"/>
            <a:ext cx="617220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GB" dirty="0"/>
              <a:t>Click icon to add picture</a:t>
            </a:r>
            <a:endParaRPr lang="en-US" dirty="0"/>
          </a:p>
        </p:txBody>
      </p:sp>
      <p:sp>
        <p:nvSpPr>
          <p:cNvPr id="4" name="Text Placeholder 3">
            <a:extLst>
              <a:ext uri="{FF2B5EF4-FFF2-40B4-BE49-F238E27FC236}">
                <a16:creationId xmlns:a16="http://schemas.microsoft.com/office/drawing/2014/main" id="{CA622F09-1B36-2F4E-8EEA-BAEEB3FD2B96}"/>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dirty="0"/>
              <a:t>Click to edit Master text styles</a:t>
            </a:r>
          </a:p>
        </p:txBody>
      </p:sp>
      <p:sp>
        <p:nvSpPr>
          <p:cNvPr id="5" name="Date Placeholder 4">
            <a:extLst>
              <a:ext uri="{FF2B5EF4-FFF2-40B4-BE49-F238E27FC236}">
                <a16:creationId xmlns:a16="http://schemas.microsoft.com/office/drawing/2014/main" id="{96A97009-98F8-D441-A078-A31F891B49A4}"/>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38CACA9B-B433-8E45-A2A3-CD0940DBC86C}"/>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3FA396B-3342-4645-AC86-58732AAEFE03}"/>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87760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8FF1A-8372-FB40-B0E0-0EE88C8B296D}"/>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809F1868-78C4-704F-87A4-9909281CB57C}"/>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86A64A86-EE40-7F47-8F4A-D5FD082D30CB}"/>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55936DD5-D90C-D148-9A75-6E5EF76E4F06}"/>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8649B3-720E-654D-9610-263AC0D9113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164995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5E4B96-467B-A24D-9EC1-DD46EE699A09}"/>
              </a:ext>
            </a:extLst>
          </p:cNvPr>
          <p:cNvSpPr>
            <a:spLocks noGrp="1"/>
          </p:cNvSpPr>
          <p:nvPr>
            <p:ph type="title" orient="vert"/>
          </p:nvPr>
        </p:nvSpPr>
        <p:spPr>
          <a:xfrm>
            <a:off x="8724902" y="365125"/>
            <a:ext cx="2628900" cy="5811838"/>
          </a:xfrm>
          <a:prstGeom prst="rect">
            <a:avLst/>
          </a:prstGeom>
        </p:spPr>
        <p:txBody>
          <a:bodyPr vert="eaVert"/>
          <a:lstStyle>
            <a:lvl1pPr>
              <a:defRPr>
                <a:solidFill>
                  <a:srgbClr val="1A1A1A"/>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0E50EC97-EC51-3242-A427-B6C401F9BC04}"/>
              </a:ext>
            </a:extLst>
          </p:cNvPr>
          <p:cNvSpPr>
            <a:spLocks noGrp="1"/>
          </p:cNvSpPr>
          <p:nvPr>
            <p:ph type="body" orient="vert" idx="1"/>
          </p:nvPr>
        </p:nvSpPr>
        <p:spPr>
          <a:xfrm>
            <a:off x="838202" y="365125"/>
            <a:ext cx="7734300" cy="5811838"/>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5954FCF-A603-6944-ACE1-F3530AABAAD9}"/>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C0DD700E-B16B-6340-9BEE-2E563F9274B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6CBADE9-5F17-2E4E-A23B-A3EF5CC96322}"/>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9348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nchor="ctr">
            <a:normAutofit/>
          </a:bodyPr>
          <a:lstStyle>
            <a:lvl1pPr algn="ctr">
              <a:defRPr sz="3600">
                <a:solidFill>
                  <a:srgbClr val="1A1A1A"/>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1A433C7-4F7C-4247-8FF5-1E63E18E14D1}"/>
              </a:ext>
            </a:extLst>
          </p:cNvPr>
          <p:cNvSpPr>
            <a:spLocks noGrp="1"/>
          </p:cNvSpPr>
          <p:nvPr>
            <p:ph type="body" idx="1"/>
          </p:nvPr>
        </p:nvSpPr>
        <p:spPr>
          <a:xfrm>
            <a:off x="831851" y="4589467"/>
            <a:ext cx="10515600" cy="1500187"/>
          </a:xfrm>
        </p:spPr>
        <p:txBody>
          <a:bodyPr>
            <a:normAutofit/>
          </a:bodyPr>
          <a:lstStyle>
            <a:lvl1pPr marL="0" indent="0" algn="ctr">
              <a:buNone/>
              <a:defRPr sz="2000" b="0">
                <a:solidFill>
                  <a:srgbClr val="DC322F"/>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9E116D53-A7E8-384A-A924-CB556123D05C}"/>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9D8D3A5F-D224-144E-B1C6-E4C0A0C6463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885A41-9B71-494D-8739-5A09F705E6B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742582636"/>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13" Target="../theme/theme1.xml" Type="http://schemas.openxmlformats.org/officeDocument/2006/relationships/theme"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slideLayouts/slideLayout12.xml" Type="http://schemas.openxmlformats.org/officeDocument/2006/relationships/slideLayout"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8E7"/>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7BF5EA-1FF6-EB48-B367-10F16FE226B4}"/>
              </a:ext>
            </a:extLst>
          </p:cNvPr>
          <p:cNvSpPr>
            <a:spLocks noGrp="1"/>
          </p:cNvSpPr>
          <p:nvPr>
            <p:ph idx="1" type="body"/>
          </p:nvPr>
        </p:nvSpPr>
        <p:spPr>
          <a:xfrm>
            <a:off x="838200" y="1825625"/>
            <a:ext cx="10515600" cy="4351338"/>
          </a:xfrm>
          <a:prstGeom prst="rect">
            <a:avLst/>
          </a:prstGeom>
        </p:spPr>
        <p:txBody>
          <a:bodyPr bIns="45720" lIns="91440" rIns="91440" rtlCol="0" tIns="45720" vert="horz">
            <a:normAutofit/>
          </a:bodyPr>
          <a:lstStyle/>
          <a:p>
            <a:pPr lvl="0"/>
            <a:r>
              <a:rPr dirty="0" lang="en-GB"/>
              <a:t>Click to edit Master text styles</a:t>
            </a:r>
          </a:p>
          <a:p>
            <a:pPr lvl="1"/>
            <a:r>
              <a:rPr dirty="0" lang="en-GB"/>
              <a:t>Second level</a:t>
            </a:r>
          </a:p>
          <a:p>
            <a:pPr lvl="2"/>
            <a:r>
              <a:rPr dirty="0" lang="en-GB"/>
              <a:t>Third level</a:t>
            </a:r>
          </a:p>
          <a:p>
            <a:pPr lvl="3"/>
            <a:r>
              <a:rPr dirty="0" lang="en-GB"/>
              <a:t>Fourth level</a:t>
            </a:r>
          </a:p>
          <a:p>
            <a:pPr lvl="4"/>
            <a:r>
              <a:rPr dirty="0" lang="en-GB"/>
              <a:t>Fifth level</a:t>
            </a:r>
            <a:endParaRPr dirty="0" lang="en-US"/>
          </a:p>
        </p:txBody>
      </p:sp>
      <p:sp>
        <p:nvSpPr>
          <p:cNvPr id="4" name="Date Placeholder 3">
            <a:extLst>
              <a:ext uri="{FF2B5EF4-FFF2-40B4-BE49-F238E27FC236}">
                <a16:creationId xmlns:a16="http://schemas.microsoft.com/office/drawing/2014/main" id="{DDF491ED-FFB7-904F-8814-ED29EAA4264A}"/>
              </a:ext>
            </a:extLst>
          </p:cNvPr>
          <p:cNvSpPr>
            <a:spLocks noGrp="1"/>
          </p:cNvSpPr>
          <p:nvPr>
            <p:ph idx="2" sz="half" type="dt"/>
          </p:nvPr>
        </p:nvSpPr>
        <p:spPr>
          <a:xfrm>
            <a:off x="838200" y="6356354"/>
            <a:ext cx="2743200" cy="365125"/>
          </a:xfrm>
          <a:prstGeom prst="rect">
            <a:avLst/>
          </a:prstGeom>
        </p:spPr>
        <p:txBody>
          <a:bodyPr anchor="ctr" bIns="45720" lIns="91440" rIns="91440" rtlCol="0" tIns="45720" vert="horz"/>
          <a:lstStyle>
            <a:lvl1pPr algn="l">
              <a:defRPr sz="675">
                <a:solidFill>
                  <a:schemeClr val="tx1">
                    <a:tint val="75000"/>
                  </a:schemeClr>
                </a:solidFill>
              </a:defRPr>
            </a:lvl1pPr>
          </a:lstStyle>
          <a:p>
            <a:fld id="{241EB5C9-1307-BA42-ABA2-0BC069CD8E7F}" type="datetimeFigureOut">
              <a:rPr lang="en-US" smtClean="0"/>
              <a:t>1/31/22</a:t>
            </a:fld>
            <a:endParaRPr lang="en-US"/>
          </a:p>
        </p:txBody>
      </p:sp>
      <p:sp>
        <p:nvSpPr>
          <p:cNvPr id="6" name="Slide Number Placeholder 5">
            <a:extLst>
              <a:ext uri="{FF2B5EF4-FFF2-40B4-BE49-F238E27FC236}">
                <a16:creationId xmlns:a16="http://schemas.microsoft.com/office/drawing/2014/main" id="{2DC6F4AD-BD6B-CE47-88CB-D7910584936B}"/>
              </a:ext>
            </a:extLst>
          </p:cNvPr>
          <p:cNvSpPr>
            <a:spLocks noGrp="1"/>
          </p:cNvSpPr>
          <p:nvPr>
            <p:ph idx="4" sz="quarter" type="sldNum"/>
          </p:nvPr>
        </p:nvSpPr>
        <p:spPr>
          <a:xfrm>
            <a:off x="8610600" y="6356354"/>
            <a:ext cx="2743200" cy="365125"/>
          </a:xfrm>
          <a:prstGeom prst="rect">
            <a:avLst/>
          </a:prstGeom>
        </p:spPr>
        <p:txBody>
          <a:bodyPr anchor="ctr" bIns="45720" lIns="91440" rIns="91440" rtlCol="0" tIns="45720" vert="horz"/>
          <a:lstStyle>
            <a:lvl1pPr algn="r">
              <a:defRPr sz="675">
                <a:solidFill>
                  <a:schemeClr val="tx1">
                    <a:tint val="75000"/>
                  </a:schemeClr>
                </a:solidFill>
              </a:defRPr>
            </a:lvl1pPr>
          </a:lstStyle>
          <a:p>
            <a:fld id="{C5EF2332-01BF-834F-8236-50238282D533}" type="slidenum">
              <a:rPr lang="en-US" smtClean="0"/>
              <a:t>‹#›</a:t>
            </a:fld>
            <a:endParaRPr lang="en-US"/>
          </a:p>
        </p:txBody>
      </p:sp>
      <p:sp>
        <p:nvSpPr>
          <p:cNvPr id="7" name="Footer Placeholder 6">
            <a:extLst>
              <a:ext uri="{FF2B5EF4-FFF2-40B4-BE49-F238E27FC236}">
                <a16:creationId xmlns:a16="http://schemas.microsoft.com/office/drawing/2014/main" id="{FE305052-7E31-8548-802E-BBA9CB132D12}"/>
              </a:ext>
            </a:extLst>
          </p:cNvPr>
          <p:cNvSpPr>
            <a:spLocks noGrp="1"/>
          </p:cNvSpPr>
          <p:nvPr>
            <p:ph idx="3" sz="quarter" type="ftr"/>
          </p:nvPr>
        </p:nvSpPr>
        <p:spPr>
          <a:xfrm>
            <a:off x="4038600" y="6356351"/>
            <a:ext cx="4114800" cy="365125"/>
          </a:xfrm>
          <a:prstGeom prst="rect">
            <a:avLst/>
          </a:prstGeom>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8" name="Title Placeholder 7">
            <a:extLst>
              <a:ext uri="{FF2B5EF4-FFF2-40B4-BE49-F238E27FC236}">
                <a16:creationId xmlns:a16="http://schemas.microsoft.com/office/drawing/2014/main" id="{A9FF2A29-0C17-AD44-9B62-E2C61042DF29}"/>
              </a:ext>
            </a:extLst>
          </p:cNvPr>
          <p:cNvSpPr>
            <a:spLocks noGrp="1"/>
          </p:cNvSpPr>
          <p:nvPr>
            <p:ph type="title"/>
          </p:nvPr>
        </p:nvSpPr>
        <p:spPr>
          <a:xfrm>
            <a:off x="838200" y="365126"/>
            <a:ext cx="10515600" cy="1325563"/>
          </a:xfrm>
          <a:prstGeom prst="rect">
            <a:avLst/>
          </a:prstGeom>
        </p:spPr>
        <p:txBody>
          <a:bodyPr anchor="ctr" bIns="45720" lIns="91440" rIns="91440" rtlCol="0" tIns="45720" vert="horz">
            <a:normAutofit/>
          </a:bodyPr>
          <a:lstStyle/>
          <a:p>
            <a:r>
              <a:rPr dirty="0" lang="en-GB"/>
              <a:t>Click to edit Master title style</a:t>
            </a:r>
            <a:endParaRPr dirty="0" lang="en-US"/>
          </a:p>
        </p:txBody>
      </p:sp>
    </p:spTree>
    <p:extLst>
      <p:ext uri="{BB962C8B-B14F-4D97-AF65-F5344CB8AC3E}">
        <p14:creationId xmlns:p14="http://schemas.microsoft.com/office/powerpoint/2010/main" val="3225650749"/>
      </p:ext>
    </p:extLst>
  </p:cSld>
  <p:clrMap accent1="accent1" accent2="accent2" accent3="accent3" accent4="accent4" accent5="accent5" accent6="accent6" bg1="lt1" bg2="lt2" folHlink="folHlink" hlink="hlink" tx1="dk1" tx2="dk2"/>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514350" eaLnBrk="1" hangingPunct="1" latinLnBrk="0" rtl="0">
        <a:lnSpc>
          <a:spcPct val="90000"/>
        </a:lnSpc>
        <a:spcBef>
          <a:spcPct val="0"/>
        </a:spcBef>
        <a:buNone/>
        <a:defRPr b="1" baseline="0" i="0" kern="1200" sz="3200">
          <a:solidFill>
            <a:srgbClr val="DC322F"/>
          </a:solidFill>
          <a:latin charset="0" panose="020B0703020202090204" pitchFamily="34" typeface="Trebuchet MS"/>
          <a:ea typeface="+mj-ea"/>
          <a:cs charset="-79" panose="020B0502020104020203" pitchFamily="34" typeface="Gill Sans"/>
        </a:defRPr>
      </a:lvl1pPr>
    </p:titleStyle>
    <p:bodyStyle>
      <a:lvl1pPr algn="l" defTabSz="514350" eaLnBrk="1" hangingPunct="1" indent="-128588" latinLnBrk="0" marL="12858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1pPr>
      <a:lvl2pPr algn="l" defTabSz="514350" eaLnBrk="1" hangingPunct="1" indent="-128588" latinLnBrk="0" marL="385763"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2pPr>
      <a:lvl3pPr algn="l" defTabSz="514350" eaLnBrk="1" hangingPunct="1" indent="-128588" latinLnBrk="0" marL="64293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3pPr>
      <a:lvl4pPr algn="l" defTabSz="514350" eaLnBrk="1" hangingPunct="1" indent="-128588" latinLnBrk="0" marL="900113"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4pPr>
      <a:lvl5pPr algn="l" defTabSz="514350" eaLnBrk="1" hangingPunct="1" indent="-128588" latinLnBrk="0" marL="115728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5pPr>
      <a:lvl6pPr algn="l" defTabSz="514350" eaLnBrk="1" hangingPunct="1" indent="-128588" latinLnBrk="0" marL="1414463"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6pPr>
      <a:lvl7pPr algn="l" defTabSz="514350" eaLnBrk="1" hangingPunct="1" indent="-128588" latinLnBrk="0" marL="1671638"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7pPr>
      <a:lvl8pPr algn="l" defTabSz="514350" eaLnBrk="1" hangingPunct="1" indent="-128588" latinLnBrk="0" marL="1928813"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8pPr>
      <a:lvl9pPr algn="l" defTabSz="514350" eaLnBrk="1" hangingPunct="1" indent="-128588" latinLnBrk="0" marL="2185988"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9pPr>
    </p:bodyStyle>
    <p:otherStyle>
      <a:defPPr>
        <a:defRPr lang="en-US"/>
      </a:defPPr>
      <a:lvl1pPr algn="l" defTabSz="514350" eaLnBrk="1" hangingPunct="1" latinLnBrk="0" marL="0" rtl="0">
        <a:defRPr kern="1200" sz="1013">
          <a:solidFill>
            <a:schemeClr val="tx1"/>
          </a:solidFill>
          <a:latin typeface="+mn-lt"/>
          <a:ea typeface="+mn-ea"/>
          <a:cs typeface="+mn-cs"/>
        </a:defRPr>
      </a:lvl1pPr>
      <a:lvl2pPr algn="l" defTabSz="514350" eaLnBrk="1" hangingPunct="1" latinLnBrk="0" marL="257175" rtl="0">
        <a:defRPr kern="1200" sz="1013">
          <a:solidFill>
            <a:schemeClr val="tx1"/>
          </a:solidFill>
          <a:latin typeface="+mn-lt"/>
          <a:ea typeface="+mn-ea"/>
          <a:cs typeface="+mn-cs"/>
        </a:defRPr>
      </a:lvl2pPr>
      <a:lvl3pPr algn="l" defTabSz="514350" eaLnBrk="1" hangingPunct="1" latinLnBrk="0" marL="514350" rtl="0">
        <a:defRPr kern="1200" sz="1013">
          <a:solidFill>
            <a:schemeClr val="tx1"/>
          </a:solidFill>
          <a:latin typeface="+mn-lt"/>
          <a:ea typeface="+mn-ea"/>
          <a:cs typeface="+mn-cs"/>
        </a:defRPr>
      </a:lvl3pPr>
      <a:lvl4pPr algn="l" defTabSz="514350" eaLnBrk="1" hangingPunct="1" latinLnBrk="0" marL="771525" rtl="0">
        <a:defRPr kern="1200" sz="1013">
          <a:solidFill>
            <a:schemeClr val="tx1"/>
          </a:solidFill>
          <a:latin typeface="+mn-lt"/>
          <a:ea typeface="+mn-ea"/>
          <a:cs typeface="+mn-cs"/>
        </a:defRPr>
      </a:lvl4pPr>
      <a:lvl5pPr algn="l" defTabSz="514350" eaLnBrk="1" hangingPunct="1" latinLnBrk="0" marL="1028700" rtl="0">
        <a:defRPr kern="1200" sz="1013">
          <a:solidFill>
            <a:schemeClr val="tx1"/>
          </a:solidFill>
          <a:latin typeface="+mn-lt"/>
          <a:ea typeface="+mn-ea"/>
          <a:cs typeface="+mn-cs"/>
        </a:defRPr>
      </a:lvl5pPr>
      <a:lvl6pPr algn="l" defTabSz="514350" eaLnBrk="1" hangingPunct="1" latinLnBrk="0" marL="1285875" rtl="0">
        <a:defRPr kern="1200" sz="1013">
          <a:solidFill>
            <a:schemeClr val="tx1"/>
          </a:solidFill>
          <a:latin typeface="+mn-lt"/>
          <a:ea typeface="+mn-ea"/>
          <a:cs typeface="+mn-cs"/>
        </a:defRPr>
      </a:lvl6pPr>
      <a:lvl7pPr algn="l" defTabSz="514350" eaLnBrk="1" hangingPunct="1" latinLnBrk="0" marL="1543050" rtl="0">
        <a:defRPr kern="1200" sz="1013">
          <a:solidFill>
            <a:schemeClr val="tx1"/>
          </a:solidFill>
          <a:latin typeface="+mn-lt"/>
          <a:ea typeface="+mn-ea"/>
          <a:cs typeface="+mn-cs"/>
        </a:defRPr>
      </a:lvl7pPr>
      <a:lvl8pPr algn="l" defTabSz="514350" eaLnBrk="1" hangingPunct="1" latinLnBrk="0" marL="1800225" rtl="0">
        <a:defRPr kern="1200" sz="1013">
          <a:solidFill>
            <a:schemeClr val="tx1"/>
          </a:solidFill>
          <a:latin typeface="+mn-lt"/>
          <a:ea typeface="+mn-ea"/>
          <a:cs typeface="+mn-cs"/>
        </a:defRPr>
      </a:lvl8pPr>
      <a:lvl9pPr algn="l" defTabSz="514350" eaLnBrk="1" hangingPunct="1" latinLnBrk="0" marL="2057400" rtl="0">
        <a:defRPr kern="1200" sz="1013">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2.jp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jpg"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EB9F-821C-3043-9B29-83C5977F52F4}"/>
              </a:ext>
            </a:extLst>
          </p:cNvPr>
          <p:cNvSpPr>
            <a:spLocks noGrp="1"/>
          </p:cNvSpPr>
          <p:nvPr>
            <p:ph type="ctrTitle"/>
          </p:nvPr>
        </p:nvSpPr>
        <p:spPr>
          <a:xfrm>
            <a:off x="1524000" y="1122364"/>
            <a:ext cx="9144000" cy="2396341"/>
          </a:xfrm>
          <a:prstGeom prst="rect">
            <a:avLst/>
          </a:prstGeom>
        </p:spPr>
        <p:txBody>
          <a:bodyPr/>
          <a:lstStyle/>
          <a:p>
            <a:pPr lvl="0" indent="0" marL="0">
              <a:buNone/>
            </a:pPr>
            <a:r>
              <a:rPr/>
              <a:t>Planning Your Financial Future with AI</a:t>
            </a:r>
          </a:p>
        </p:txBody>
      </p:sp>
      <p:sp>
        <p:nvSpPr>
          <p:cNvPr id="3" name="Subtitle 2">
            <a:extLst>
              <a:ext uri="{FF2B5EF4-FFF2-40B4-BE49-F238E27FC236}">
                <a16:creationId xmlns:a16="http://schemas.microsoft.com/office/drawing/2014/main" id="{8C337200-5D83-FE46-9E69-B6B1D353C69A}"/>
              </a:ext>
            </a:extLst>
          </p:cNvPr>
          <p:cNvSpPr>
            <a:spLocks noGrp="1"/>
          </p:cNvSpPr>
          <p:nvPr>
            <p:ph idx="1" type="subTitle"/>
          </p:nvPr>
        </p:nvSpPr>
        <p:spPr>
          <a:xfrm>
            <a:off x="1524000" y="3611302"/>
            <a:ext cx="9144000" cy="1646498"/>
          </a:xfrm>
        </p:spPr>
        <p:txBody>
          <a:bodyPr/>
          <a:lstStyle/>
          <a:p>
            <a:pPr lvl="0" indent="0" marL="0">
              <a:buNone/>
            </a:pPr>
            <a:r>
              <a:rPr/>
              <a:t>A year of spending, from your own statements</a:t>
            </a:r>
            <a:br/>
            <a:br/>
            <a:r>
              <a:rPr/>
              <a:t>OWL Planning · presented with Collegica</a:t>
            </a:r>
          </a:p>
        </p:txBody>
      </p:sp>
      <p:sp>
        <p:nvSpPr>
          <p:cNvPr id="4" name="Date Placeholder 3">
            <a:extLst>
              <a:ext uri="{FF2B5EF4-FFF2-40B4-BE49-F238E27FC236}">
                <a16:creationId xmlns:a16="http://schemas.microsoft.com/office/drawing/2014/main" id="{1069A7C7-1ADA-474D-B8F0-3471D14F86DA}"/>
              </a:ext>
            </a:extLst>
          </p:cNvPr>
          <p:cNvSpPr>
            <a:spLocks noGrp="1"/>
          </p:cNvSpPr>
          <p:nvPr>
            <p:ph idx="10" sz="half" type="dt"/>
          </p:nvPr>
        </p:nvSpPr>
        <p:spPr/>
        <p:txBody>
          <a:bodyPr/>
          <a:lstStyle/>
          <a:p>
            <a:pPr lvl="0" indent="0" marL="0">
              <a:buNone/>
            </a:pPr>
            <a:r>
              <a:rPr/>
              <a:t>September 26, 2026</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gs/owl-budget.jpg" id="0" name="Picture 1"/>
          <p:cNvPicPr>
            <a:picLocks noGrp="1" noChangeAspect="1"/>
          </p:cNvPicPr>
          <p:nvPr/>
        </p:nvPicPr>
        <p:blipFill>
          <a:blip r:embed="rId3"/>
          <a:stretch>
            <a:fillRect/>
          </a:stretch>
        </p:blipFill>
        <p:spPr bwMode="auto">
          <a:xfrm>
            <a:off x="1752600" y="1816100"/>
            <a:ext cx="8686800" cy="4343400"/>
          </a:xfrm>
          <a:prstGeom prst="rect">
            <a:avLst/>
          </a:prstGeom>
          <a:noFill/>
          <a:ln w="9525">
            <a:noFill/>
            <a:headEnd/>
            <a:tailEnd/>
          </a:ln>
        </p:spPr>
      </p:pic>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Today</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257175" marL="257175">
              <a:buAutoNum type="arabicPeriod"/>
            </a:pPr>
            <a:r>
              <a:rPr/>
              <a:t>How Collegica started</a:t>
            </a:r>
          </a:p>
          <a:p>
            <a:pPr lvl="0" indent="-257175" marL="257175">
              <a:buAutoNum type="arabicPeriod"/>
            </a:pPr>
            <a:r>
              <a:rPr/>
              <a:t>Aging well</a:t>
            </a:r>
          </a:p>
          <a:p>
            <a:pPr lvl="0" indent="-257175" marL="257175">
              <a:buAutoNum type="arabicPeriod"/>
            </a:pPr>
            <a:r>
              <a:rPr/>
              <a:t>Working with AI</a:t>
            </a:r>
          </a:p>
          <a:p>
            <a:pPr lvl="0" indent="-257175" marL="257175">
              <a:buAutoNum type="arabicPeriod"/>
            </a:pPr>
            <a:r>
              <a:rPr/>
              <a:t>What to do at home</a:t>
            </a:r>
          </a:p>
          <a:p>
            <a:pPr lvl="0" indent="0" marL="0">
              <a:buNone/>
            </a:pPr>
            <a:r>
              <a:rPr/>
              <a:t>Then: a financial advisor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How Collegica started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2020: robots, from a distance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COVID. I was in Toronto, working with a </a:t>
            </a:r>
            <a:r>
              <a:rPr b="1"/>
              <a:t>robotics company in Vancouver</a:t>
            </a:r>
          </a:p>
          <a:p>
            <a:pPr lvl="0"/>
            <a:r>
              <a:rPr/>
              <a:t>I was remote anyway; in Vancouver, the space was split into three sections, one person in each at a time</a:t>
            </a:r>
          </a:p>
          <a:p>
            <a:pPr lvl="0"/>
            <a:r>
              <a:rPr/>
              <a:t>My work: </a:t>
            </a:r>
            <a:r>
              <a:rPr b="1"/>
              <a:t>simulation environments</a:t>
            </a:r>
            <a:r>
              <a:rPr/>
              <a:t> and </a:t>
            </a:r>
            <a:r>
              <a:rPr b="1"/>
              <a:t>teleoperation</a:t>
            </a:r>
            <a:r>
              <a:rPr/>
              <a:t>, operating robots remotely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A lab, and a university, in a browser</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A simulation environment can run in a </a:t>
            </a:r>
            <a:r>
              <a:rPr b="1"/>
              <a:t>web browser</a:t>
            </a:r>
            <a:r>
              <a:rPr/>
              <a:t>: much of the science and engineering of physical systems can be learned there, with nothing to install</a:t>
            </a:r>
          </a:p>
          <a:p>
            <a:pPr lvl="0"/>
            <a:r>
              <a:rPr/>
              <a:t>The universities were closed</a:t>
            </a:r>
          </a:p>
          <a:p>
            <a:pPr lvl="0"/>
            <a:r>
              <a:rPr/>
              <a:t>The idea: an online university where the only thing a student needs is </a:t>
            </a:r>
            <a:r>
              <a:rPr b="1"/>
              <a:t>a computer with a browser</a:t>
            </a:r>
          </a:p>
          <a:p>
            <a:pPr lvl="0"/>
            <a:r>
              <a:rPr/>
              <a:t>That is how Collegica started</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Then, and now</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I never got to finish the idea; with AI coding assistants, it is much more feasible today</a:t>
            </a:r>
          </a:p>
          <a:p>
            <a:pPr lvl="0"/>
            <a:r>
              <a:rPr/>
              <a:t>A few weeks ago I started updating </a:t>
            </a:r>
            <a:r>
              <a:rPr b="1"/>
              <a:t>collegica.org</a:t>
            </a:r>
          </a:p>
          <a:p>
            <a:pPr lvl="0"/>
            <a:r>
              <a:rPr/>
              <a:t>Robotics, software development, AI, finance, and </a:t>
            </a:r>
            <a:r>
              <a:rPr b="1"/>
              <a:t>aging well</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Aging well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Three kinds of capital</a:t>
            </a:r>
          </a:p>
        </p:txBody>
      </p:sp>
      <p:pic>
        <p:nvPicPr>
          <p:cNvPr descr="imgs/owl-mmm.jpg" id="0" name="Picture 1"/>
          <p:cNvPicPr>
            <a:picLocks noGrp="1" noChangeAspect="1"/>
          </p:cNvPicPr>
          <p:nvPr/>
        </p:nvPicPr>
        <p:blipFill>
          <a:blip r:embed="rId2"/>
          <a:stretch>
            <a:fillRect/>
          </a:stretch>
        </p:blipFill>
        <p:spPr bwMode="auto">
          <a:xfrm>
            <a:off x="1752600" y="1816100"/>
            <a:ext cx="8686800" cy="4343400"/>
          </a:xfrm>
          <a:prstGeom prst="rect">
            <a:avLst/>
          </a:prstGeom>
          <a:noFill/>
          <a:ln w="9525">
            <a:noFill/>
            <a:headEnd/>
            <a:tailEnd/>
          </a:ln>
        </p:spPr>
      </p:pic>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b="1"/>
              <a:t>Mind</a:t>
            </a:r>
            <a:r>
              <a:rPr/>
              <a:t>, </a:t>
            </a:r>
            <a:r>
              <a:rPr b="1"/>
              <a:t>muscle</a:t>
            </a:r>
            <a:r>
              <a:rPr/>
              <a:t> and </a:t>
            </a:r>
            <a:r>
              <a:rPr b="1"/>
              <a:t>money</a:t>
            </a:r>
            <a:r>
              <a:rPr/>
              <a:t>: all three compound, all three decay</a:t>
            </a:r>
          </a:p>
          <a:p>
            <a:pPr lvl="0"/>
            <a:r>
              <a:rPr/>
              <a:t>All three are far cheaper to build early than to repair late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Know where you stand</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1270000">
              <a:buNone/>
            </a:pPr>
            <a:r>
              <a:rPr sz="2000"/>
              <a:t>Measure what a year costs you.</a:t>
            </a:r>
          </a:p>
          <a:p>
            <a:pPr lvl="0"/>
            <a:r>
              <a:rPr/>
              <a:t>Every financial plan starts with your </a:t>
            </a:r>
            <a:r>
              <a:rPr b="1"/>
              <a:t>current financial status</a:t>
            </a:r>
          </a:p>
          <a:p>
            <a:pPr lvl="0"/>
            <a:r>
              <a:rPr/>
              <a:t>Twelve months of actual spending, not a guess: </a:t>
            </a:r>
            <a:r>
              <a:rPr b="1"/>
              <a:t>your number</a:t>
            </a:r>
          </a:p>
          <a:p>
            <a:pPr lvl="0"/>
            <a:r>
              <a:rPr/>
              <a:t>Most people are wrong by 20–30% on their first guess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Working with AI</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Let your AI do the reading</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I wrote collegica.org for </a:t>
            </a:r>
            <a:r>
              <a:rPr b="1"/>
              <a:t>AI agents</a:t>
            </a:r>
            <a:r>
              <a:rPr/>
              <a:t> as well as for people</a:t>
            </a:r>
          </a:p>
          <a:p>
            <a:pPr lvl="0"/>
            <a:r>
              <a:rPr/>
              <a:t>You don’t have to read the article</a:t>
            </a:r>
          </a:p>
          <a:p>
            <a:pPr lvl="0"/>
            <a:r>
              <a:rPr/>
              <a:t>Give it to your AI: it reads the method and </a:t>
            </a:r>
            <a:r>
              <a:rPr b="1"/>
              <a:t>does the work</a:t>
            </a:r>
          </a:p>
          <a:p>
            <a:pPr lvl="0"/>
            <a:r>
              <a:rPr/>
              <a:t>You are interested in </a:t>
            </a:r>
            <a:r>
              <a:rPr b="1"/>
              <a:t>the results</a:t>
            </a:r>
            <a:r>
              <a:rPr/>
              <a:t>, and in checking them</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Install the desktop app</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b="1"/>
              <a:t>ChatGPT</a:t>
            </a:r>
            <a:r>
              <a:rPr/>
              <a:t>, </a:t>
            </a:r>
            <a:r>
              <a:rPr b="1"/>
              <a:t>Claude</a:t>
            </a:r>
            <a:r>
              <a:rPr/>
              <a:t> or </a:t>
            </a:r>
            <a:r>
              <a:rPr b="1"/>
              <a:t>Gemini</a:t>
            </a:r>
            <a:r>
              <a:rPr/>
              <a:t>: the </a:t>
            </a:r>
            <a:r>
              <a:rPr b="1"/>
              <a:t>desktop</a:t>
            </a:r>
            <a:r>
              <a:rPr/>
              <a:t> app, not the website</a:t>
            </a:r>
          </a:p>
          <a:p>
            <a:pPr lvl="0"/>
            <a:r>
              <a:rPr/>
              <a:t>The desktop app can open </a:t>
            </a:r>
            <a:r>
              <a:rPr b="1"/>
              <a:t>files and folders on your computer</a:t>
            </a:r>
            <a:r>
              <a:rPr/>
              <a:t> and work on them</a:t>
            </a:r>
          </a:p>
          <a:p>
            <a:pPr lvl="0"/>
            <a:r>
              <a:rPr/>
              <a:t>It is </a:t>
            </a:r>
            <a:r>
              <a:rPr b="1"/>
              <a:t>safer</a:t>
            </a:r>
            <a:r>
              <a:rPr/>
              <a:t>: it writes </a:t>
            </a:r>
            <a:r>
              <a:rPr b="1"/>
              <a:t>code</a:t>
            </a:r>
            <a:r>
              <a:rPr/>
              <a:t> that processes your statements</a:t>
            </a:r>
          </a:p>
          <a:p>
            <a:pPr lvl="0"/>
            <a:r>
              <a:rPr/>
              <a:t>Your statements stay in one folder; the results come back to the same folder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lstStyle/>
          <a:p>
            <a:pPr lvl="0" indent="0" marL="0">
              <a:buNone/>
            </a:pPr>
            <a:r>
              <a:rPr/>
              <a:t>What to do at home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Why a statement is not a budget</a:t>
            </a:r>
          </a:p>
        </p:txBody>
      </p:sp>
      <p:graphicFrame>
        <p:nvGraphicFramePr>
          <p:cNvPr id="6" name="Content Placeholder 5"/>
          <p:cNvGraphicFramePr>
            <a:graphicFrameLocks noGrp="1"/>
          </p:cNvGraphicFramePr>
          <p:nvPr>
            <p:ph idx="1"/>
          </p:nvPr>
        </p:nvGraphicFramePr>
        <p:xfrm>
          <a:off x="838200" y="1816100"/>
          <a:ext cx="10515600" cy="4343400"/>
        </p:xfrm>
        <a:graphic>
          <a:graphicData uri="http://schemas.openxmlformats.org/drawingml/2006/table">
            <a:tbl>
              <a:tblPr firstRow="1" bandRow="1">
                <a:tableStyleId>{5C22544A-7EE6-4342-B048-85BDC9FD1C3A}</a:tableStyleId>
              </a:tblPr>
              <a:tblGrid>
                <a:gridCol w="5257800"/>
                <a:gridCol w="5257800"/>
              </a:tblGrid>
              <a:tr h="0">
                <a:tc>
                  <a:txBody>
                    <a:bodyPr/>
                    <a:lstStyle/>
                    <a:p>
                      <a:pPr lvl="0" indent="0" marL="0">
                        <a:buNone/>
                      </a:pPr>
                      <a:r>
                        <a:rPr/>
                        <a:t>Movement</a:t>
                      </a:r>
                    </a:p>
                  </a:txBody>
                  <a:tcPr/>
                </a:tc>
                <a:tc>
                  <a:txBody>
                    <a:bodyPr/>
                    <a:lstStyle/>
                    <a:p>
                      <a:pPr lvl="0" indent="0" marL="0">
                        <a:buNone/>
                      </a:pPr>
                      <a:r>
                        <a:rPr/>
                        <a:t>Why it is not spending</a:t>
                      </a:r>
                    </a:p>
                  </a:txBody>
                  <a:tcPr/>
                </a:tc>
              </a:tr>
              <a:tr h="0">
                <a:tc>
                  <a:txBody>
                    <a:bodyPr/>
                    <a:lstStyle/>
                    <a:p>
                      <a:pPr lvl="0" indent="0" marL="0">
                        <a:buNone/>
                      </a:pPr>
                      <a:r>
                        <a:rPr b="1"/>
                        <a:t>Transfer</a:t>
                      </a:r>
                      <a:r>
                        <a:rPr/>
                        <a:t> between your accounts</a:t>
                      </a:r>
                    </a:p>
                  </a:txBody>
                </a:tc>
                <a:tc>
                  <a:txBody>
                    <a:bodyPr/>
                    <a:lstStyle/>
                    <a:p>
                      <a:pPr lvl="0" indent="0" marL="0">
                        <a:buNone/>
                      </a:pPr>
                      <a:r>
                        <a:rPr/>
                        <a:t>The card </a:t>
                      </a:r>
                      <a:r>
                        <a:rPr i="1"/>
                        <a:t>payment</a:t>
                      </a:r>
                      <a:r>
                        <a:rPr/>
                        <a:t> is not spending; the card </a:t>
                      </a:r>
                      <a:r>
                        <a:rPr i="1"/>
                        <a:t>purchases</a:t>
                      </a:r>
                      <a:r>
                        <a:rPr/>
                        <a:t> already are</a:t>
                      </a:r>
                    </a:p>
                  </a:txBody>
                </a:tc>
              </a:tr>
              <a:tr h="0">
                <a:tc>
                  <a:txBody>
                    <a:bodyPr/>
                    <a:lstStyle/>
                    <a:p>
                      <a:pPr lvl="0" indent="0" marL="0">
                        <a:buNone/>
                      </a:pPr>
                      <a:r>
                        <a:rPr b="1"/>
                        <a:t>Lending</a:t>
                      </a:r>
                      <a:r>
                        <a:rPr/>
                        <a:t> and its repayment</a:t>
                      </a:r>
                    </a:p>
                  </a:txBody>
                </a:tc>
                <a:tc>
                  <a:txBody>
                    <a:bodyPr/>
                    <a:lstStyle/>
                    <a:p>
                      <a:pPr lvl="0" indent="0" marL="0">
                        <a:buNone/>
                      </a:pPr>
                      <a:r>
                        <a:rPr/>
                        <a:t>An asset you hold; repaid, it is not income</a:t>
                      </a:r>
                    </a:p>
                  </a:txBody>
                </a:tc>
              </a:tr>
              <a:tr h="0">
                <a:tc>
                  <a:txBody>
                    <a:bodyPr/>
                    <a:lstStyle/>
                    <a:p>
                      <a:pPr lvl="0" indent="0" marL="0">
                        <a:buNone/>
                      </a:pPr>
                      <a:r>
                        <a:rPr b="1"/>
                        <a:t>Savings</a:t>
                      </a:r>
                    </a:p>
                  </a:txBody>
                </a:tc>
                <a:tc>
                  <a:txBody>
                    <a:bodyPr/>
                    <a:lstStyle/>
                    <a:p>
                      <a:pPr lvl="0" indent="0" marL="0">
                        <a:buNone/>
                      </a:pPr>
                      <a:r>
                        <a:rPr/>
                        <a:t>Moving money into an RRSP or TFSA does not consume it</a:t>
                      </a:r>
                    </a:p>
                  </a:txBody>
                </a:tc>
              </a:tr>
              <a:tr h="0">
                <a:tc>
                  <a:txBody>
                    <a:bodyPr/>
                    <a:lstStyle/>
                    <a:p>
                      <a:pPr lvl="0" indent="0" marL="0">
                        <a:buNone/>
                      </a:pPr>
                      <a:r>
                        <a:rPr b="1"/>
                        <a:t>Pass-through</a:t>
                      </a:r>
                    </a:p>
                  </a:txBody>
                </a:tc>
                <a:tc>
                  <a:txBody>
                    <a:bodyPr/>
                    <a:lstStyle/>
                    <a:p>
                      <a:pPr lvl="0" indent="0" marL="0">
                        <a:buNone/>
                      </a:pPr>
                      <a:r>
                        <a:rPr/>
                        <a:t>Arrives and is forwarded the same day</a:t>
                      </a:r>
                    </a:p>
                  </a:txBody>
                </a:tc>
              </a:tr>
              <a:tr h="0">
                <a:tc>
                  <a:txBody>
                    <a:bodyPr/>
                    <a:lstStyle/>
                    <a:p>
                      <a:pPr lvl="0" indent="0" marL="0">
                        <a:buNone/>
                      </a:pPr>
                      <a:r>
                        <a:rPr b="1"/>
                        <a:t>Income</a:t>
                      </a:r>
                    </a:p>
                  </a:txBody>
                </a:tc>
                <a:tc>
                  <a:txBody>
                    <a:bodyPr/>
                    <a:lstStyle/>
                    <a:p>
                      <a:pPr lvl="0" indent="0" marL="0">
                        <a:buNone/>
                      </a:pPr>
                      <a:r>
                        <a:rPr/>
                        <a:t>An employer’s e-transfer looks like any other</a:t>
                      </a:r>
                    </a:p>
                  </a:txBody>
                </a:tc>
              </a:tr>
              <a:tr h="0">
                <a:tc>
                  <a:txBody>
                    <a:bodyPr/>
                    <a:lstStyle/>
                    <a:p>
                      <a:pPr lvl="0" indent="0" marL="0">
                        <a:buNone/>
                      </a:pPr>
                      <a:r>
                        <a:rPr b="1"/>
                        <a:t>Spending</a:t>
                      </a:r>
                    </a:p>
                  </a:txBody>
                </a:tc>
                <a:tc>
                  <a:txBody>
                    <a:bodyPr/>
                    <a:lstStyle/>
                    <a:p>
                      <a:pPr lvl="0" indent="0" marL="0">
                        <a:buNone/>
                      </a:pPr>
                      <a:r>
                        <a:rPr/>
                        <a:t>What is left. This is the number</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1 — One folder of exports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Export from online banking for </a:t>
            </a:r>
            <a:r>
              <a:rPr b="1"/>
              <a:t>every account you spend from</a:t>
            </a:r>
            <a:r>
              <a:rPr/>
              <a:t>: chequing, each credit card, any line of credit</a:t>
            </a:r>
          </a:p>
          <a:p>
            <a:pPr lvl="0"/>
            <a:r>
              <a:rPr/>
              <a:t>The cards, not just chequing: chequing alone shows card payments and nothing about where the money went</a:t>
            </a:r>
          </a:p>
          <a:p>
            <a:pPr lvl="0"/>
            <a:r>
              <a:rPr/>
              <a:t>Six months if you have them; one month works</a:t>
            </a:r>
          </a:p>
          <a:p>
            <a:pPr lvl="0"/>
            <a:r>
              <a:rPr/>
              <a:t>Nothing else in the folder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2 — The folder and the prompt</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Open your desktop AI app and start a new conversation</a:t>
            </a:r>
          </a:p>
          <a:p>
            <a:pPr lvl="0"/>
            <a:r>
              <a:rPr/>
              <a:t>Let it open your folder (the app asks for permission)</a:t>
            </a:r>
          </a:p>
          <a:p>
            <a:pPr lvl="0"/>
            <a:r>
              <a:rPr/>
              <a:t>Paste the prompt from the event page:</a:t>
            </a:r>
            <a:br/>
            <a:r>
              <a:rPr b="1"/>
              <a:t>collegica.org/events/monthly-budget</a:t>
            </a:r>
          </a:p>
          <a:p>
            <a:pPr lvl="0"/>
            <a:r>
              <a:rPr/>
              <a:t>Send 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3 — Check what it found</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t>It lists the files, the accounts, the date range and any problems, then waits.</a:t>
            </a:r>
          </a:p>
          <a:p>
            <a:pPr lvl="0"/>
            <a:r>
              <a:rPr/>
              <a:t>Is every account there, including every card?</a:t>
            </a:r>
          </a:p>
          <a:p>
            <a:pPr lvl="0"/>
            <a:r>
              <a:rPr/>
              <a:t>Do the dates cover the months you expect?</a:t>
            </a:r>
          </a:p>
          <a:p>
            <a:pPr lvl="0"/>
            <a:r>
              <a:rPr/>
              <a:t>Then tell it: </a:t>
            </a:r>
            <a:r>
              <a:rPr b="1"/>
              <a:t>go</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4 — Answer its questions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t>Largest amounts first. The kind of thing only you know:</a:t>
            </a:r>
          </a:p>
          <a:p>
            <a:pPr lvl="0"/>
            <a:r>
              <a:rPr/>
              <a:t>Was that cheque or e-transfer a </a:t>
            </a:r>
            <a:r>
              <a:rPr b="1"/>
              <a:t>loan</a:t>
            </a:r>
            <a:r>
              <a:rPr/>
              <a:t>? Has any come back?</a:t>
            </a:r>
          </a:p>
          <a:p>
            <a:pPr lvl="0"/>
            <a:r>
              <a:rPr/>
              <a:t>Was that large payment </a:t>
            </a:r>
            <a:r>
              <a:rPr b="1"/>
              <a:t>one-time, yearly</a:t>
            </a:r>
            <a:r>
              <a:rPr/>
              <a:t>, or the start of a monthly one?</a:t>
            </a:r>
          </a:p>
          <a:p>
            <a:pPr lvl="0"/>
            <a:r>
              <a:rPr/>
              <a:t>What do you pay </a:t>
            </a:r>
            <a:r>
              <a:rPr b="1"/>
              <a:t>yearly</a:t>
            </a:r>
            <a:r>
              <a:rPr/>
              <a:t> that these months don’t show: insurance, property tax, a trip?</a:t>
            </a:r>
          </a:p>
          <a:p>
            <a:pPr lvl="0" indent="0" marL="0">
              <a:buNone/>
            </a:pPr>
            <a:r>
              <a:rPr/>
              <a:t>Each answer is saved in </a:t>
            </a:r>
            <a:r>
              <a:rPr>
                <a:latin typeface="Courier"/>
              </a:rPr>
              <a:t>budget-output/rules.md</a:t>
            </a:r>
            <a:r>
              <a:rPr/>
              <a:t>, with your reason.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Step 5 — Read the result, and check it</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b="1"/>
              <a:t>Planning figure</a:t>
            </a:r>
            <a:r>
              <a:rPr/>
              <a:t> = recurring spending (</a:t>
            </a:r>
            <a:r>
              <a:rPr i="1"/>
              <a:t>measured</a:t>
            </a:r>
            <a:r>
              <a:rPr/>
              <a:t>) + your </a:t>
            </a:r>
            <a:r>
              <a:rPr i="1"/>
              <a:t>stated</a:t>
            </a:r>
            <a:r>
              <a:rPr/>
              <a:t> yearly items</a:t>
            </a:r>
          </a:p>
          <a:p>
            <a:pPr lvl="0"/>
            <a:r>
              <a:rPr b="1"/>
              <a:t>Spread</a:t>
            </a:r>
            <a:r>
              <a:rPr/>
              <a:t>: 90%–109% of the median is a number to plan on; 57%–134% is a question</a:t>
            </a:r>
          </a:p>
          <a:p>
            <a:pPr lvl="0"/>
            <a:r>
              <a:rPr/>
              <a:t>Card </a:t>
            </a:r>
            <a:r>
              <a:rPr b="1"/>
              <a:t>payments</a:t>
            </a:r>
            <a:r>
              <a:rPr/>
              <a:t>, savings and loans are not in spending; card </a:t>
            </a:r>
            <a:r>
              <a:rPr b="1"/>
              <a:t>purchases</a:t>
            </a:r>
            <a:r>
              <a:rPr/>
              <a:t> are</a:t>
            </a:r>
          </a:p>
          <a:p>
            <a:pPr lvl="0"/>
            <a:r>
              <a:rPr/>
              <a:t>Looks wrong? Ask it to show the ten biggest lines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What you get</a:t>
            </a:r>
          </a:p>
        </p:txBody>
      </p:sp>
      <p:pic>
        <p:nvPicPr>
          <p:cNvPr descr="imgs/example-summary.png" id="0" name="Picture 1"/>
          <p:cNvPicPr>
            <a:picLocks noGrp="1" noChangeAspect="1"/>
          </p:cNvPicPr>
          <p:nvPr/>
        </p:nvPicPr>
        <p:blipFill>
          <a:blip r:embed="rId2"/>
          <a:stretch>
            <a:fillRect/>
          </a:stretch>
        </p:blipFill>
        <p:spPr bwMode="auto">
          <a:xfrm>
            <a:off x="2108200" y="1816100"/>
            <a:ext cx="7988300" cy="4343400"/>
          </a:xfrm>
          <a:prstGeom prst="rect">
            <a:avLst/>
          </a:prstGeom>
          <a:noFill/>
          <a:ln w="9525">
            <a:noFill/>
            <a:headEnd/>
            <a:tailEnd/>
          </a:ln>
        </p:spPr>
      </p:pic>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t>An illustrative Toronto family of four, in an advisor’s form: </a:t>
            </a:r>
            <a:r>
              <a:rPr b="1"/>
              <a:t>collegica.org/events/monthly-budget/example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Your planning figure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Write down </a:t>
            </a:r>
            <a:r>
              <a:rPr b="1"/>
              <a:t>your number</a:t>
            </a:r>
            <a:r>
              <a:rPr/>
              <a:t>, and whether each part is measured or stated</a:t>
            </a:r>
          </a:p>
          <a:p>
            <a:pPr lvl="0"/>
            <a:r>
              <a:rPr/>
              <a:t>Keep the </a:t>
            </a:r>
            <a:r>
              <a:rPr>
                <a:latin typeface="Courier"/>
              </a:rPr>
              <a:t>budget-output</a:t>
            </a:r>
            <a:r>
              <a:rPr/>
              <a:t> folder; next quarter, new exports and the same prompt</a:t>
            </a:r>
          </a:p>
          <a:p>
            <a:pPr lvl="0"/>
            <a:r>
              <a:rPr/>
              <a:t>Then take it to a </a:t>
            </a:r>
            <a:r>
              <a:rPr b="1"/>
              <a:t>human advisor</a:t>
            </a:r>
            <a:r>
              <a:rPr/>
              <a:t>: it is where the conversation starts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AI does not replace people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AI can tell you </a:t>
            </a:r>
            <a:r>
              <a:rPr b="1"/>
              <a:t>where you stand</a:t>
            </a:r>
            <a:r>
              <a:rPr/>
              <a:t>; what to do next is a human conversation</a:t>
            </a:r>
          </a:p>
          <a:p>
            <a:pPr lvl="0"/>
            <a:r>
              <a:rPr/>
              <a:t>We still need to talk to a human advisor, and it is better to</a:t>
            </a:r>
          </a:p>
          <a:p>
            <a:pPr lvl="0"/>
            <a:r>
              <a:rPr/>
              <a:t>That is what I did, and I am very happy about it</a:t>
            </a:r>
          </a:p>
          <a:p>
            <a:pPr lvl="0"/>
            <a:r>
              <a:rPr/>
              <a:t>Even after many successful investments, when I thought I knew everything</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Quick questions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The prompt and the practice statements: </a:t>
            </a:r>
            <a:r>
              <a:rPr b="1"/>
              <a:t>collegica.org/events/monthly-budget</a:t>
            </a:r>
          </a:p>
          <a:p>
            <a:pPr lvl="0"/>
            <a:r>
              <a:rPr/>
              <a:t>The method: </a:t>
            </a:r>
            <a:r>
              <a:rPr i="1"/>
              <a:t>A Year of Spending, from Your Own Statements</a:t>
            </a:r>
          </a:p>
          <a:p>
            <a:pPr lvl="0"/>
            <a:r>
              <a:rPr/>
              <a:t>The in-browser tool: </a:t>
            </a:r>
            <a:r>
              <a:rPr b="1"/>
              <a:t>collegica.org/owl</a:t>
            </a:r>
          </a:p>
        </p:txBody>
      </p:sp>
    </p:spTree>
  </p:cSld>
</p:sld>
</file>

<file path=ppt/theme/theme1.xml><?xml version="1.0" encoding="utf-8"?>
<a:theme xmlns:a="http://schemas.openxmlformats.org/drawingml/2006/main" name="Cosmic Lat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mic Latte" id="{689C1CBC-A372-ED4C-A38C-441AC706A1A4}" vid="{44785AA0-04C0-4846-AC8A-8123607AC8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64</Words>
  <Application>Microsoft Macintosh PowerPoint</Application>
  <PresentationFormat>Widescreen</PresentationFormat>
  <Paragraphs>16</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Rockwell</vt:lpstr>
      <vt:lpstr>Trebuchet MS</vt:lpstr>
      <vt:lpstr>Cosmic Latte</vt:lpstr>
      <vt:lpstr>Slides 1</vt:lpstr>
      <vt:lpstr>Test 1</vt:lpstr>
      <vt:lpstr>Test 2 Sub heading</vt:lpstr>
      <vt:lpstr>New slide</vt:lpstr>
      <vt:lpstr>Incremental Lists</vt:lpstr>
      <vt:lpstr>Speaker Notes</vt:lpstr>
      <vt:lpstr>Columns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Your Financial Future with AI</dc:title>
  <dc:creator>OWL Planning · presented with Collegica</dc:creator>
  <cp:keywords/>
  <dcterms:created xsi:type="dcterms:W3CDTF">2026-10-29T02:33:06Z</dcterms:created>
  <dcterms:modified xsi:type="dcterms:W3CDTF">2026-10-29T02:33:06Z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
  </property>
  <property fmtid="{D5CDD505-2E9C-101B-9397-08002B2CF9AE}" pid="5" name="by-author">
    <vt:lpwstr/>
  </property>
  <property fmtid="{D5CDD505-2E9C-101B-9397-08002B2CF9AE}" pid="6" name="csl">
    <vt:lpwstr>../../bibliography/citethemright10th.csl</vt:lpwstr>
  </property>
  <property fmtid="{D5CDD505-2E9C-101B-9397-08002B2CF9AE}" pid="7" name="date">
    <vt:lpwstr>September 26, 2026</vt:lpwstr>
  </property>
  <property fmtid="{D5CDD505-2E9C-101B-9397-08002B2CF9AE}" pid="8" name="date-format">
    <vt:lpwstr>long</vt:lpwstr>
  </property>
  <property fmtid="{D5CDD505-2E9C-101B-9397-08002B2CF9AE}" pid="9" name="engines">
    <vt:lpwstr/>
  </property>
  <property fmtid="{D5CDD505-2E9C-101B-9397-08002B2CF9AE}" pid="10" name="header-includes">
    <vt:lpwstr/>
  </property>
  <property fmtid="{D5CDD505-2E9C-101B-9397-08002B2CF9AE}" pid="11" name="include-after">
    <vt:lpwstr/>
  </property>
  <property fmtid="{D5CDD505-2E9C-101B-9397-08002B2CF9AE}" pid="12" name="include-before">
    <vt:lpwstr/>
  </property>
  <property fmtid="{D5CDD505-2E9C-101B-9397-08002B2CF9AE}" pid="13" name="labels">
    <vt:lpwstr/>
  </property>
  <property fmtid="{D5CDD505-2E9C-101B-9397-08002B2CF9AE}" pid="14" name="modulecode">
    <vt:lpwstr/>
  </property>
  <property fmtid="{D5CDD505-2E9C-101B-9397-08002B2CF9AE}" pid="15" name="subtitle">
    <vt:lpwstr>A year of spending, from your own statements</vt:lpwstr>
  </property>
  <property fmtid="{D5CDD505-2E9C-101B-9397-08002B2CF9AE}" pid="16" name="toc-title">
    <vt:lpwstr>Table of contents</vt:lpwstr>
  </property>
</Properties>
</file>