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86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322F"/>
    <a:srgbClr val="1A1A1A"/>
    <a:srgbClr val="E03135"/>
    <a:srgbClr val="C16069"/>
    <a:srgbClr val="FF3418"/>
    <a:srgbClr val="3A4152"/>
    <a:srgbClr val="4B556B"/>
    <a:srgbClr val="989A9C"/>
    <a:srgbClr val="FFF8E7"/>
    <a:srgbClr val="FFF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21847"/>
    <p:restoredTop autoAdjust="0" sz="94696"/>
  </p:normalViewPr>
  <p:slideViewPr>
    <p:cSldViewPr snapToGrid="0" snapToObjects="1">
      <p:cViewPr varScale="1">
        <p:scale>
          <a:sx d="100" n="105"/>
          <a:sy d="100" n="105"/>
        </p:scale>
        <p:origin x="480" y="176"/>
      </p:cViewPr>
      <p:guideLst>
        <p:guide orient="horz" pos="2160"/>
        <p:guide pos="384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notesMaster" Target="notesMasters/notesMaster1.xml" /><Relationship Id="rId30" Type="http://schemas.openxmlformats.org/officeDocument/2006/relationships/tableStyles" Target="tableStyles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28" Type="http://schemas.openxmlformats.org/officeDocument/2006/relationships/viewProps" Target="viewProps.xml" /><Relationship Id="rId27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Aging well is not one problem, it is three, and they compound the same way.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Failure modes: mild cognitive impairment toward dementia; sarcopenia and a fall that breaks something; portfolio depletion during a bad drawdown.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6EB9F-821C-3043-9B29-83C5977F5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963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37200-5D83-FE46-9E69-B6B1D353C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1302"/>
            <a:ext cx="9144000" cy="1646498"/>
          </a:xfrm>
        </p:spPr>
        <p:txBody>
          <a:bodyPr>
            <a:normAutofit/>
          </a:bodyPr>
          <a:lstStyle>
            <a:lvl1pPr marL="0" indent="0" algn="ctr">
              <a:buNone/>
              <a:defRPr sz="1800" b="0">
                <a:solidFill>
                  <a:srgbClr val="DC322F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9A7C7-1ADA-474D-B8F0-3471D14F8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E5A21-E3F8-414E-8783-9B787CEE9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A10B1-3C39-5B4F-85DD-4E44D8BDB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5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8FF1A-8372-FB40-B0E0-0EE88C8B2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9F1868-78C4-704F-87A4-9909281CB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64A86-EE40-7F47-8F4A-D5FD082D3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36DD5-D90C-D148-9A75-6E5EF76E4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649B3-720E-654D-9610-263AC0D91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95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5E4B96-467B-A24D-9EC1-DD46EE699A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50EC97-EC51-3242-A427-B6C401F9BC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54FCF-A603-6944-ACE1-F3530AAB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D700E-B16B-6340-9BEE-2E563F927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BADE9-5F17-2E4E-A23B-A3EF5CC96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8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A6CB2-D1B6-B94A-84C1-83C65423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433C7-4F7C-4247-8FF5-1E63E18E1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rgbClr val="DC322F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16D53-A7E8-384A-A924-CB556123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D3A5F-D224-144E-B1C6-E4C0A0C64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85A41-9B71-494D-8739-5A09F705E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8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DC322F"/>
                </a:solidFill>
                <a:latin typeface="Trebuchet MS" panose="020B070302020209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559EF-BAB7-0E42-9E60-A03A3B0DD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BB6D2-A026-D74A-8C2A-7AD33F225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1D05D-520A-D942-8D98-B02EF8CF6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1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A6CB2-D1B6-B94A-84C1-83C65423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16D53-A7E8-384A-A924-CB556123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D3A5F-D224-144E-B1C6-E4C0A0C64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85A41-9B71-494D-8739-5A09F705E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23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FDBC1-527D-3041-984A-EF5E7E9B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A7BF1-44B1-744C-AB68-4BB0A6A59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974A49-6A1E-2F48-B419-02B0A17B9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A9989-2AC6-0F4E-ADFD-C6E06D00A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7625DC-FC15-A34E-972A-D70B8A827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A2A21-61F6-4A4F-8B34-7B5540EF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3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51DF4-AED1-614B-BE12-21438630C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DBCAE-E5F3-8C40-9708-53662383E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rgbClr val="1A1A1A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C57552-3DC5-3546-AB54-31C74D633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43EE9D-F5D6-F54D-8468-AEFB4E718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rgbClr val="1A1A1A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7198EC-0E7C-514D-9D5C-E0079B57D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9E07E0-5A9C-4B41-95FF-3BAA5F6B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BDB537-974F-D34D-9750-CC69627A2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16F390-2D22-5048-A0FC-3FAD9329A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9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D455-6580-E548-84D2-30E8C319B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437170-F497-734A-8863-A2B1D6D27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83678E-8EC0-9D40-85FD-A78B73035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10869-C0FC-2E44-824A-787E6D8BF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8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CFB1ED-2AE6-5449-BE22-43836D3C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2D820E-FB19-6E41-9F98-FE01AD877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09D32-6061-E14C-B370-0847ED7F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823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6003-B489-CA46-A95C-C1AECC0C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BCD6-9805-9E45-9B7C-5314F41E6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BA411-2A54-A94A-B3FC-826281DBE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1F4F16-08DB-C247-8F9D-24EA7D84A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FF2B46-16CB-7E41-AD5E-4493C9285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BA2BC5-3886-C647-BB53-7B07EAE7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3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682B8-C849-1F4E-8FED-86CF39DF5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A410FE-1E10-8C4A-BD9D-9A0F6C9D1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22F09-1B36-2F4E-8EEA-BAEEB3FD2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A97009-98F8-D441-A078-A31F891B4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ACA9B-B433-8E45-A2A3-CD0940DB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FA396B-3342-4645-AC86-58732AAEF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60234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BF5EA-1FF6-EB48-B367-10F16FE226B4}"/>
              </a:ext>
            </a:extLst>
          </p:cNvPr>
          <p:cNvSpPr>
            <a:spLocks noGrp="1"/>
          </p:cNvSpPr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491ED-FFB7-904F-8814-ED29EAA4264A}"/>
              </a:ext>
            </a:extLst>
          </p:cNvPr>
          <p:cNvSpPr>
            <a:spLocks noGrp="1"/>
          </p:cNvSpPr>
          <p:nvPr>
            <p:ph idx="2" sz="half" type="dt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6F4AD-BD6B-CE47-88CB-D7910584936B}"/>
              </a:ext>
            </a:extLst>
          </p:cNvPr>
          <p:cNvSpPr>
            <a:spLocks noGrp="1"/>
          </p:cNvSpPr>
          <p:nvPr>
            <p:ph idx="4" sz="quarter" type="sldNum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E305052-7E31-8548-802E-BBA9CB132D12}"/>
              </a:ext>
            </a:extLst>
          </p:cNvPr>
          <p:cNvSpPr>
            <a:spLocks noGrp="1"/>
          </p:cNvSpPr>
          <p:nvPr>
            <p:ph idx="3" sz="quarter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A9FF2A29-0C17-AD44-9B62-E2C61042D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dirty="0" lang="en-GB"/>
              <a:t>Click to edit Master title style</a:t>
            </a:r>
            <a:endParaRPr dirty="0" lang="en-US"/>
          </a:p>
        </p:txBody>
      </p:sp>
    </p:spTree>
    <p:extLst>
      <p:ext uri="{BB962C8B-B14F-4D97-AF65-F5344CB8AC3E}">
        <p14:creationId xmlns:p14="http://schemas.microsoft.com/office/powerpoint/2010/main" val="3225650749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514350" eaLnBrk="1" hangingPunct="1" latinLnBrk="0" rtl="0">
        <a:lnSpc>
          <a:spcPct val="90000"/>
        </a:lnSpc>
        <a:spcBef>
          <a:spcPct val="0"/>
        </a:spcBef>
        <a:buNone/>
        <a:defRPr b="1" baseline="0" i="0" kern="1200" sz="3200">
          <a:solidFill>
            <a:srgbClr val="DC322F"/>
          </a:solidFill>
          <a:latin charset="0" panose="020B0703020202090204" pitchFamily="34" typeface="Trebuchet MS"/>
          <a:ea typeface="+mj-ea"/>
          <a:cs charset="-79" panose="020B0502020104020203" pitchFamily="34" typeface="Gill Sans"/>
        </a:defRPr>
      </a:lvl1pPr>
    </p:titleStyle>
    <p:bodyStyle>
      <a:lvl1pPr algn="l" defTabSz="514350" eaLnBrk="1" hangingPunct="1" indent="-128588" latinLnBrk="0" marL="128588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1pPr>
      <a:lvl2pPr algn="l" defTabSz="514350" eaLnBrk="1" hangingPunct="1" indent="-128588" latinLnBrk="0" marL="385763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2pPr>
      <a:lvl3pPr algn="l" defTabSz="514350" eaLnBrk="1" hangingPunct="1" indent="-128588" latinLnBrk="0" marL="642938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3pPr>
      <a:lvl4pPr algn="l" defTabSz="514350" eaLnBrk="1" hangingPunct="1" indent="-128588" latinLnBrk="0" marL="900113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4pPr>
      <a:lvl5pPr algn="l" defTabSz="514350" eaLnBrk="1" hangingPunct="1" indent="-128588" latinLnBrk="0" marL="1157288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5pPr>
      <a:lvl6pPr algn="l" defTabSz="514350" eaLnBrk="1" hangingPunct="1" indent="-128588" latinLnBrk="0" marL="1414463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6pPr>
      <a:lvl7pPr algn="l" defTabSz="514350" eaLnBrk="1" hangingPunct="1" indent="-128588" latinLnBrk="0" marL="1671638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7pPr>
      <a:lvl8pPr algn="l" defTabSz="514350" eaLnBrk="1" hangingPunct="1" indent="-128588" latinLnBrk="0" marL="1928813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8pPr>
      <a:lvl9pPr algn="l" defTabSz="514350" eaLnBrk="1" hangingPunct="1" indent="-128588" latinLnBrk="0" marL="2185988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514350" eaLnBrk="1" hangingPunct="1" latinLnBrk="0" marL="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1pPr>
      <a:lvl2pPr algn="l" defTabSz="514350" eaLnBrk="1" hangingPunct="1" latinLnBrk="0" marL="25717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2pPr>
      <a:lvl3pPr algn="l" defTabSz="514350" eaLnBrk="1" hangingPunct="1" latinLnBrk="0" marL="51435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3pPr>
      <a:lvl4pPr algn="l" defTabSz="514350" eaLnBrk="1" hangingPunct="1" latinLnBrk="0" marL="77152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4pPr>
      <a:lvl5pPr algn="l" defTabSz="514350" eaLnBrk="1" hangingPunct="1" latinLnBrk="0" marL="102870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5pPr>
      <a:lvl6pPr algn="l" defTabSz="514350" eaLnBrk="1" hangingPunct="1" latinLnBrk="0" marL="128587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6pPr>
      <a:lvl7pPr algn="l" defTabSz="514350" eaLnBrk="1" hangingPunct="1" latinLnBrk="0" marL="154305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7pPr>
      <a:lvl8pPr algn="l" defTabSz="514350" eaLnBrk="1" hangingPunct="1" latinLnBrk="0" marL="180022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8pPr>
      <a:lvl9pPr algn="l" defTabSz="514350" eaLnBrk="1" hangingPunct="1" latinLnBrk="0" marL="205740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www.collegica.org/aging-well/ai-planning/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6EB9F-821C-3043-9B29-83C5977F5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96341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Planning to Age Well, with AI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37200-5D83-FE46-9E69-B6B1D353C69A}"/>
              </a:ext>
            </a:extLst>
          </p:cNvPr>
          <p:cNvSpPr>
            <a:spLocks noGrp="1"/>
          </p:cNvSpPr>
          <p:nvPr>
            <p:ph idx="1" type="subTitle"/>
          </p:nvPr>
        </p:nvSpPr>
        <p:spPr>
          <a:xfrm>
            <a:off x="1524000" y="3611302"/>
            <a:ext cx="9144000" cy="1646498"/>
          </a:xfrm>
        </p:spPr>
        <p:txBody>
          <a:bodyPr/>
          <a:lstStyle/>
          <a:p>
            <a:pPr lvl="0" indent="0" marL="0">
              <a:buNone/>
            </a:pPr>
            <a:r>
              <a:rPr/>
              <a:t>Mind, muscle and money — the OWL framework</a:t>
            </a:r>
            <a:br/>
            <a:br/>
            <a:r>
              <a:rPr/>
              <a:t>Behzad Samadi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9A7C7-1ADA-474D-B8F0-3471D14F86DA}"/>
              </a:ext>
            </a:extLst>
          </p:cNvPr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September 9, 2026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Muscle, in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Roughly </a:t>
            </a:r>
            <a:r>
              <a:rPr b="1"/>
              <a:t>3–8% of muscle mass lost per decade</a:t>
            </a:r>
            <a:r>
              <a:rPr/>
              <a:t> after thirty.</a:t>
            </a:r>
          </a:p>
          <a:p>
            <a:pPr lvl="0"/>
            <a:r>
              <a:rPr/>
              <a:t>Accelerating after sixty to something closer to </a:t>
            </a:r>
            <a:r>
              <a:rPr b="1"/>
              <a:t>1–2% per year</a:t>
            </a:r>
            <a:r>
              <a:rPr/>
              <a:t>.</a:t>
            </a:r>
          </a:p>
          <a:p>
            <a:pPr lvl="0"/>
            <a:r>
              <a:rPr b="1"/>
              <a:t>Strength</a:t>
            </a:r>
            <a:r>
              <a:rPr/>
              <a:t> falls faster than mass. </a:t>
            </a:r>
            <a:r>
              <a:rPr b="1"/>
              <a:t>Power</a:t>
            </a:r>
            <a:r>
              <a:rPr/>
              <a:t> — force produced quickly — falls faster still, and it is what turns a stumble into a recovery rather than a fracture.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The Three-Legged Stool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Wealth in a wheelchair is a different asset from wealth on a mountain trail, and wealth you can no longer manage yourself is a different asset again.</a:t>
            </a:r>
          </a:p>
          <a:p>
            <a:pPr lvl="0" indent="0" marL="0">
              <a:buNone/>
            </a:pPr>
            <a:r>
              <a:rPr/>
              <a:t>A plan that skips the body leaves you half prepared. A plan that skips the mind leaves you unable to tell.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The Three Phases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Retirement is usually modelled as a flat thirty-year line. It is not one.</a:t>
            </a:r>
          </a:p>
          <a:p>
            <a:pPr lvl="0"/>
            <a:r>
              <a:rPr/>
              <a:t>Cognitive reserve, physical capacity and spending are all closest to their peak </a:t>
            </a:r>
            <a:r>
              <a:rPr b="1"/>
              <a:t>at the same time</a:t>
            </a:r>
            <a:r>
              <a:rPr/>
              <a:t> — and only briefly.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Phase 1 — Go-Go (≈60–72)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Highest vitality; discretionary spending buys the most.</a:t>
            </a:r>
          </a:p>
          <a:p>
            <a:pPr lvl="0"/>
            <a:r>
              <a:rPr b="1"/>
              <a:t>Mind:</a:t>
            </a:r>
            <a:r>
              <a:rPr/>
              <a:t> build reserve in genuinely new domains; check hearing, vision, blood pressure, blood sugar; set up power of attorney and a health directive.</a:t>
            </a:r>
          </a:p>
          <a:p>
            <a:pPr lvl="0"/>
            <a:r>
              <a:rPr b="1"/>
              <a:t>Body:</a:t>
            </a:r>
            <a:r>
              <a:rPr/>
              <a:t> build the largest possible buffer — VO₂ max, joint mobility, compound resistance training.</a:t>
            </a:r>
          </a:p>
          <a:p>
            <a:pPr lvl="0"/>
            <a:r>
              <a:rPr b="1"/>
              <a:t>Money:</a:t>
            </a:r>
            <a:r>
              <a:rPr/>
              <a:t> peak discretionary spending, matched to peak physical autonomy.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Phase 2 — Slow-Go (≈73–82)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Independence is won or lost here.</a:t>
            </a:r>
          </a:p>
          <a:p>
            <a:pPr lvl="0"/>
            <a:r>
              <a:rPr b="1"/>
              <a:t>Mind:</a:t>
            </a:r>
            <a:r>
              <a:rPr/>
              <a:t> protect against isolation as deliberately as against a fall — a standing social commitment. Track sleep and mood.</a:t>
            </a:r>
          </a:p>
          <a:p>
            <a:pPr lvl="0"/>
            <a:r>
              <a:rPr b="1"/>
              <a:t>Body:</a:t>
            </a:r>
            <a:r>
              <a:rPr/>
              <a:t> balance, proprioception, fall prevention, sit-to-stand speed.</a:t>
            </a:r>
          </a:p>
          <a:p>
            <a:pPr lvl="0"/>
            <a:r>
              <a:rPr b="1"/>
              <a:t>Money:</a:t>
            </a:r>
            <a:r>
              <a:rPr/>
              <a:t> reallocate toward home ergonomics, local leisure, tax-efficient estate structuring.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Phase 3 — Care Support (83+)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Preservation.</a:t>
            </a:r>
          </a:p>
          <a:p>
            <a:pPr lvl="0"/>
            <a:r>
              <a:rPr b="1"/>
              <a:t>Mind:</a:t>
            </a:r>
            <a:r>
              <a:rPr/>
              <a:t> orientation, communication, routine, caregiver engagement — and proof the Phase 1 paperwork was actually done.</a:t>
            </a:r>
          </a:p>
          <a:p>
            <a:pPr lvl="0"/>
            <a:r>
              <a:rPr b="1"/>
              <a:t>Body:</a:t>
            </a:r>
            <a:r>
              <a:rPr/>
              <a:t> functional movement, bed-to-chair independence, grip strength.</a:t>
            </a:r>
          </a:p>
          <a:p>
            <a:pPr lvl="0"/>
            <a:r>
              <a:rPr b="1"/>
              <a:t>Money:</a:t>
            </a:r>
            <a:r>
              <a:rPr/>
              <a:t> drawdown of ring-fenced care funds and longevity annuities.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What AI Is Good 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Turning intent into structure — accounts, contribution amounts, review dates.</a:t>
            </a:r>
          </a:p>
          <a:p>
            <a:pPr lvl="0"/>
            <a:r>
              <a:rPr/>
              <a:t>Arithmetic and scenarios — compounding, drawdown, “retire three years earlier.”</a:t>
            </a:r>
          </a:p>
          <a:p>
            <a:pPr lvl="0"/>
            <a:r>
              <a:rPr/>
              <a:t>Designing novel-skill curricula — an endless supply of unfamiliar material.</a:t>
            </a:r>
          </a:p>
          <a:p>
            <a:pPr lvl="0"/>
            <a:r>
              <a:rPr/>
              <a:t>Programme design and progression for training.</a:t>
            </a:r>
          </a:p>
          <a:p>
            <a:pPr lvl="0"/>
            <a:r>
              <a:rPr/>
              <a:t>Generating the questions to ask a professional.</a:t>
            </a:r>
          </a:p>
          <a:p>
            <a:pPr lvl="0"/>
            <a:r>
              <a:rPr/>
              <a:t>Adherence — a weekly ten-minute review that has your plan in context.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What AI Is Not Good 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Knowing your actual numbers — it will invent plausible ones.</a:t>
            </a:r>
          </a:p>
          <a:p>
            <a:pPr lvl="0"/>
            <a:r>
              <a:rPr/>
              <a:t>Diagnosing anything cognitive — it is not a validated screening instrument.</a:t>
            </a:r>
          </a:p>
          <a:p>
            <a:pPr lvl="0"/>
            <a:r>
              <a:rPr/>
              <a:t>Medical judgement — it cannot see your bloodwork, scan or knee.</a:t>
            </a:r>
          </a:p>
          <a:p>
            <a:pPr lvl="0"/>
            <a:r>
              <a:rPr/>
              <a:t>Regulatory and tax specifics, which change yearly and by country.</a:t>
            </a:r>
          </a:p>
          <a:p>
            <a:pPr lvl="0"/>
            <a:r>
              <a:rPr/>
              <a:t>Caring whether you do it.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Where This Is 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Four cooperating agents:</a:t>
            </a:r>
          </a:p>
          <a:p>
            <a:pPr lvl="0"/>
            <a:r>
              <a:rPr b="1"/>
              <a:t>Mindspan agent</a:t>
            </a:r>
            <a:r>
              <a:rPr/>
              <a:t> — cognitive markers: processing speed, working memory, sleep, social contact.</a:t>
            </a:r>
          </a:p>
          <a:p>
            <a:pPr lvl="0"/>
            <a:r>
              <a:rPr b="1"/>
              <a:t>Healthspan agent</a:t>
            </a:r>
            <a:r>
              <a:rPr/>
              <a:t> — biometrics: wearables, grip strength, sit-to-stand, VO₂.</a:t>
            </a:r>
          </a:p>
          <a:p>
            <a:pPr lvl="0"/>
            <a:r>
              <a:rPr b="1"/>
              <a:t>Wealthspan agent</a:t>
            </a:r>
            <a:r>
              <a:rPr/>
              <a:t> — tax-aware decumulation, Monte Carlo stress tests past 95.</a:t>
            </a:r>
          </a:p>
          <a:p>
            <a:pPr lvl="0"/>
            <a:r>
              <a:rPr b="1"/>
              <a:t>Cross-orchestrator</a:t>
            </a:r>
            <a:r>
              <a:rPr/>
              <a:t> — harmonises all three, moving capital toward safeguards when a marker drifts.</a:t>
            </a:r>
          </a:p>
          <a:p>
            <a:pPr lvl="0" indent="0" marL="0">
              <a:buNone/>
            </a:pPr>
            <a:r>
              <a:rPr/>
              <a:t>None of it is off the shelf today. </a:t>
            </a:r>
            <a:r>
              <a:rPr b="1"/>
              <a:t>Instrument all three sides, keep all three plans in one place, review them together.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Plan One: The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Novel learning</a:t>
            </a:r>
            <a:r>
              <a:rPr/>
              <a:t> — a new language, instrument, or genuinely unfamiliar skill.</a:t>
            </a:r>
          </a:p>
          <a:p>
            <a:pPr lvl="0"/>
            <a:r>
              <a:rPr b="1"/>
              <a:t>Social contact</a:t>
            </a:r>
            <a:r>
              <a:rPr/>
              <a:t> — structured and regular, not incidental.</a:t>
            </a:r>
          </a:p>
          <a:p>
            <a:pPr lvl="0"/>
            <a:r>
              <a:rPr b="1"/>
              <a:t>Sleep</a:t>
            </a:r>
            <a:r>
              <a:rPr/>
              <a:t> — 7–9 hours.</a:t>
            </a:r>
          </a:p>
          <a:p>
            <a:pPr lvl="0"/>
            <a:r>
              <a:rPr b="1"/>
              <a:t>Vascular risk factors</a:t>
            </a:r>
            <a:r>
              <a:rPr/>
              <a:t> — hypertension, diabetes, hearing, vision.</a:t>
            </a:r>
          </a:p>
          <a:p>
            <a:pPr lvl="0"/>
            <a:r>
              <a:rPr b="1"/>
              <a:t>Aerobic exercise</a:t>
            </a:r>
            <a:r>
              <a:rPr/>
              <a:t> — one trial found a year of it grew hippocampal volume ~2% in older adults.</a:t>
            </a:r>
          </a:p>
          <a:p>
            <a:pPr lvl="0" indent="0" marL="0">
              <a:buNone/>
            </a:pPr>
            <a:r>
              <a:rPr/>
              <a:t>Set up power of attorney and a health directive </a:t>
            </a:r>
            <a:r>
              <a:rPr b="1"/>
              <a:t>now</a:t>
            </a:r>
            <a:r>
              <a:rPr/>
              <a:t>, while capacity is not in question.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Aging Well Is Three Problems</a:t>
            </a:r>
          </a:p>
        </p:txBody>
      </p:sp>
      <p:pic>
        <p:nvPicPr>
          <p:cNvPr descr="imgs/owl-mmm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52600" y="1816100"/>
            <a:ext cx="86868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Plan Two: The Muscles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Three hours a week. The WHO skeleton: </a:t>
            </a:r>
            <a:r>
              <a:rPr b="1"/>
              <a:t>150–300 min</a:t>
            </a:r>
            <a:r>
              <a:rPr/>
              <a:t> moderate aerobic, </a:t>
            </a:r>
            <a:r>
              <a:rPr b="1"/>
              <a:t>strength 2+ days</a:t>
            </a:r>
            <a:r>
              <a:rPr/>
              <a:t>, </a:t>
            </a:r>
            <a:r>
              <a:rPr b="1"/>
              <a:t>balance 3+ days</a:t>
            </a:r>
            <a:r>
              <a:rPr/>
              <a:t>.</a:t>
            </a:r>
          </a:p>
          <a:p>
            <a:pPr lvl="0"/>
            <a:r>
              <a:rPr b="1"/>
              <a:t>Frequency:</a:t>
            </a:r>
            <a:r>
              <a:rPr/>
              <a:t> two full-body sessions/week, 45 min.</a:t>
            </a:r>
          </a:p>
          <a:p>
            <a:pPr lvl="0"/>
            <a:r>
              <a:rPr b="1"/>
              <a:t>Movements:</a:t>
            </a:r>
            <a:r>
              <a:rPr/>
              <a:t> one squat, one hinge, one push, one pull, one carry.</a:t>
            </a:r>
          </a:p>
          <a:p>
            <a:pPr lvl="0"/>
            <a:r>
              <a:rPr b="1"/>
              <a:t>Progression:</a:t>
            </a:r>
            <a:r>
              <a:rPr/>
              <a:t> add weight or a rep whenever all sets are completed with good form.</a:t>
            </a:r>
          </a:p>
          <a:p>
            <a:pPr lvl="0"/>
            <a:r>
              <a:rPr b="1"/>
              <a:t>Power:</a:t>
            </a:r>
            <a:r>
              <a:rPr/>
              <a:t> once a week, something fast and light.</a:t>
            </a:r>
          </a:p>
          <a:p>
            <a:pPr lvl="0"/>
            <a:r>
              <a:rPr b="1"/>
              <a:t>Protein:</a:t>
            </a:r>
            <a:r>
              <a:rPr/>
              <a:t> commonly </a:t>
            </a:r>
            <a:r>
              <a:rPr b="1"/>
              <a:t>1.2–1.6 g/kg/day</a:t>
            </a:r>
            <a:r>
              <a:rPr/>
              <a:t> for older adults.</a:t>
            </a:r>
          </a:p>
          <a:p>
            <a:pPr lvl="0" indent="0" marL="0">
              <a:buNone/>
            </a:pPr>
            <a:r>
              <a:rPr/>
              <a:t>Track </a:t>
            </a:r>
            <a:r>
              <a:rPr b="1"/>
              <a:t>grip strength</a:t>
            </a:r>
            <a:r>
              <a:rPr/>
              <a:t> and </a:t>
            </a:r>
            <a:r>
              <a:rPr b="1"/>
              <a:t>sit-to-stand speed</a:t>
            </a:r>
            <a:r>
              <a:rPr/>
              <a:t> — both predict later independence.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Plan Three: The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57175" marL="257175">
              <a:buAutoNum type="arabicPeriod"/>
            </a:pPr>
            <a:r>
              <a:rPr b="1"/>
              <a:t>Measure what a year costs you</a:t>
            </a:r>
            <a:r>
              <a:rPr/>
              <a:t> — most people are wrong by 20–30% on the first guess.</a:t>
            </a:r>
          </a:p>
          <a:p>
            <a:pPr lvl="0" indent="-257175" marL="257175">
              <a:buAutoNum type="arabicPeriod"/>
            </a:pPr>
            <a:r>
              <a:rPr b="1"/>
              <a:t>Set the floor</a:t>
            </a:r>
            <a:r>
              <a:rPr/>
              <a:t> — 3–6 months of spending in cash, your sequence protection.</a:t>
            </a:r>
          </a:p>
          <a:p>
            <a:pPr lvl="0" indent="-257175" marL="257175">
              <a:buAutoNum type="arabicPeriod"/>
            </a:pPr>
            <a:r>
              <a:rPr b="1"/>
              <a:t>Clear high-interest debt</a:t>
            </a:r>
            <a:r>
              <a:rPr/>
              <a:t> — anything above ~8–10%, after taking any employer match.</a:t>
            </a:r>
          </a:p>
          <a:p>
            <a:pPr lvl="0" indent="-257175" marL="257175">
              <a:buAutoNum type="arabicPeriod"/>
            </a:pPr>
            <a:r>
              <a:rPr b="1"/>
              <a:t>Fill the tax-advantaged space, in order</a:t>
            </a:r>
            <a:r>
              <a:rPr/>
              <a:t> — TFSA, RRSP, FHSA (or your equivalents).</a:t>
            </a:r>
          </a:p>
          <a:p>
            <a:pPr lvl="0" indent="-257175" marL="257175">
              <a:buAutoNum type="arabicPeriod"/>
            </a:pPr>
            <a:r>
              <a:rPr b="1"/>
              <a:t>Automate, then leave it alone.</a:t>
            </a:r>
          </a:p>
          <a:p>
            <a:pPr lvl="0" indent="0" marL="0">
              <a:buNone/>
            </a:pPr>
            <a:r>
              <a:rPr/>
              <a:t>A common starting heuristic: </a:t>
            </a:r>
            <a:r>
              <a:rPr b="1"/>
              <a:t>25× annual spending</a:t>
            </a:r>
            <a:r>
              <a:rPr/>
              <a:t> — the inverse of the 4% rule.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Giving an AI Your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Plan in ratios, not identifiers.</a:t>
            </a:r>
          </a:p>
          <a:p>
            <a:pPr lvl="0"/>
            <a:r>
              <a:rPr i="1"/>
              <a:t>“I earn $120,000, have $350,000 in my RRSP”</a:t>
            </a:r>
            <a:r>
              <a:rPr/>
              <a:t> → </a:t>
            </a:r>
            <a:r>
              <a:rPr i="1"/>
              <a:t>“Annual spending $X = $60,000. Salary 2X. RRSP 5.8X.”</a:t>
            </a:r>
          </a:p>
          <a:p>
            <a:pPr lvl="0"/>
            <a:r>
              <a:rPr i="1"/>
              <a:t>“Scotiabank TFSA #10293”</a:t>
            </a:r>
            <a:r>
              <a:rPr/>
              <a:t> → </a:t>
            </a:r>
            <a:r>
              <a:rPr>
                <a:latin typeface="Courier"/>
              </a:rPr>
              <a:t>TFSA_Equities</a:t>
            </a:r>
          </a:p>
          <a:p>
            <a:pPr lvl="0"/>
            <a:r>
              <a:rPr/>
              <a:t>Debts as rate and size, highest rate first — which is also the order to clear them.</a:t>
            </a:r>
          </a:p>
          <a:p>
            <a:pPr lvl="0" indent="0" marL="0">
              <a:buNone/>
            </a:pPr>
            <a:r>
              <a:rPr/>
              <a:t>Never paste an SIN/SSN, account numbers, or full medical records.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Keep the Plan Alive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Treat all three plans as </a:t>
            </a:r>
            <a:r>
              <a:rPr b="1"/>
              <a:t>documents, not decisions.</a:t>
            </a:r>
          </a:p>
          <a:p>
            <a:pPr lvl="0"/>
            <a:r>
              <a:rPr/>
              <a:t>Put them in plain Markdown files, under version control.</a:t>
            </a:r>
          </a:p>
          <a:p>
            <a:pPr lvl="0"/>
            <a:r>
              <a:rPr/>
              <a:t>When something changes, edit the file and commit it.</a:t>
            </a:r>
          </a:p>
          <a:p>
            <a:pPr lvl="0" indent="0" marL="0">
              <a:buNone/>
            </a:pPr>
            <a:r>
              <a:rPr b="1"/>
              <a:t>A quarterly ritual, twenty minutes:</a:t>
            </a:r>
          </a:p>
          <a:p>
            <a:pPr lvl="0" indent="-257175" marL="257175">
              <a:buAutoNum type="arabicPeriod"/>
            </a:pPr>
            <a:r>
              <a:rPr/>
              <a:t>Paste the current plan into a model.</a:t>
            </a:r>
          </a:p>
          <a:p>
            <a:pPr lvl="0" indent="-257175" marL="257175">
              <a:buAutoNum type="arabicPeriod"/>
            </a:pPr>
            <a:r>
              <a:rPr/>
              <a:t>Ask what changed, what assumption is now wrong, what you did not do.</a:t>
            </a:r>
          </a:p>
          <a:p>
            <a:pPr lvl="0" indent="-257175" marL="257175">
              <a:buAutoNum type="arabicPeriod"/>
            </a:pPr>
            <a:r>
              <a:rPr/>
              <a:t>Update the markers — skills and social commitments; grip strength and sit-to-stand; the portfolio number.</a:t>
            </a:r>
          </a:p>
          <a:p>
            <a:pPr lvl="0" indent="-257175" marL="257175">
              <a:buAutoNum type="arabicPeriod"/>
            </a:pPr>
            <a:r>
              <a:rPr/>
              <a:t>Edit the file. Commit with a message saying what changed and why.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WHO — guidelines on risk reduction of cognitive decline and dementia</a:t>
            </a:r>
          </a:p>
          <a:p>
            <a:pPr lvl="0"/>
            <a:r>
              <a:rPr/>
              <a:t>Livingston et al., </a:t>
            </a:r>
            <a:r>
              <a:rPr i="1"/>
              <a:t>Lancet Commission</a:t>
            </a:r>
            <a:r>
              <a:rPr/>
              <a:t> (2024) — the 45%, fourteen-factor figure</a:t>
            </a:r>
          </a:p>
          <a:p>
            <a:pPr lvl="0"/>
            <a:r>
              <a:rPr/>
              <a:t>Erickson et al., </a:t>
            </a:r>
            <a:r>
              <a:rPr i="1"/>
              <a:t>PNAS</a:t>
            </a:r>
            <a:r>
              <a:rPr/>
              <a:t> (2011) — aerobic exercise and hippocampal volume</a:t>
            </a:r>
          </a:p>
          <a:p>
            <a:pPr lvl="0"/>
            <a:r>
              <a:rPr/>
              <a:t>WHO — guidelines on physical activity and sedentary behaviour</a:t>
            </a:r>
          </a:p>
          <a:p>
            <a:pPr lvl="0"/>
            <a:r>
              <a:rPr/>
              <a:t>Cruz-Jentoft et al. — sarcopenia, </a:t>
            </a:r>
            <a:r>
              <a:rPr i="1"/>
              <a:t>Age and Ageing</a:t>
            </a:r>
            <a:r>
              <a:rPr/>
              <a:t> (2019)</a:t>
            </a:r>
          </a:p>
          <a:p>
            <a:pPr lvl="0"/>
            <a:r>
              <a:rPr/>
              <a:t>Bengen (1994) and the Trinity study (1998) — origin of the 4% rule</a:t>
            </a:r>
          </a:p>
          <a:p>
            <a:pPr lvl="0" indent="0" marL="0">
              <a:buNone/>
            </a:pPr>
            <a:r>
              <a:rPr/>
              <a:t>Full article: </a:t>
            </a:r>
            <a:r>
              <a:rPr>
                <a:hlinkClick r:id="rId2"/>
              </a:rPr>
              <a:t>collegica.org/aging-well/ai-planning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The Three 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Mind</a:t>
            </a:r>
            <a:r>
              <a:rPr/>
              <a:t> — enough cognitive reserve that you are still the one making the decisions about the other two.</a:t>
            </a:r>
          </a:p>
          <a:p>
            <a:pPr lvl="0"/>
            <a:r>
              <a:rPr b="1"/>
              <a:t>Muscle</a:t>
            </a:r>
            <a:r>
              <a:rPr/>
              <a:t> — enough strength, balance and aerobic capacity to carry your own groceries up your own stairs at eighty.</a:t>
            </a:r>
          </a:p>
          <a:p>
            <a:pPr lvl="0"/>
            <a:r>
              <a:rPr b="1"/>
              <a:t>Money</a:t>
            </a:r>
            <a:r>
              <a:rPr/>
              <a:t> — enough capital that your later years are not governed by the price of things.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Why One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Cognitive health, physical health and financial engineering are normally handled by different people, in different rooms, on different timescales.</a:t>
            </a:r>
          </a:p>
          <a:p>
            <a:pPr lvl="0"/>
            <a:r>
              <a:rPr/>
              <a:t>Optimise only the </a:t>
            </a:r>
            <a:r>
              <a:rPr b="1"/>
              <a:t>mind</a:t>
            </a:r>
            <a:r>
              <a:rPr/>
              <a:t> — nothing to spend the clarity on, or the strength to use it.</a:t>
            </a:r>
          </a:p>
          <a:p>
            <a:pPr lvl="0"/>
            <a:r>
              <a:rPr/>
              <a:t>Optimise only the </a:t>
            </a:r>
            <a:r>
              <a:rPr b="1"/>
              <a:t>body</a:t>
            </a:r>
            <a:r>
              <a:rPr/>
              <a:t> — you arrive at eighty strong, anxious, and short of options.</a:t>
            </a:r>
          </a:p>
          <a:p>
            <a:pPr lvl="0"/>
            <a:r>
              <a:rPr/>
              <a:t>Optimise only the </a:t>
            </a:r>
            <a:r>
              <a:rPr b="1"/>
              <a:t>money</a:t>
            </a:r>
            <a:r>
              <a:rPr/>
              <a:t> — you can fund a very comfortable confinement.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This Is a Method, Not Advice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Nothing here is personalised cognitive, medical or financial advice.</a:t>
            </a:r>
          </a:p>
          <a:p>
            <a:pPr lvl="0"/>
            <a:r>
              <a:rPr/>
              <a:t>Treat any real change in memory, word-finding or planning ability as something to have assessed — never as something to train around.</a:t>
            </a:r>
          </a:p>
          <a:p>
            <a:pPr lvl="0"/>
            <a:r>
              <a:rPr/>
              <a:t>Take the draft to a doctor and to a fee-only financial planner.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Symmetrical Compounding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Mind, muscle and money all compound, all decay when unattended, and all fail suddenly rather than gradually.</a:t>
            </a:r>
          </a:p>
          <a:p>
            <a:pPr lvl="0"/>
            <a:r>
              <a:rPr b="1"/>
              <a:t>Compounds:</a:t>
            </a:r>
            <a:r>
              <a:rPr/>
              <a:t> education and novel skills (mind) · early strength training (muscle) · early, regular contributions (money)</a:t>
            </a:r>
          </a:p>
          <a:p>
            <a:pPr lvl="0"/>
            <a:r>
              <a:rPr b="1"/>
              <a:t>Decays:</a:t>
            </a:r>
            <a:r>
              <a:rPr/>
              <a:t> unused capacity narrows (mind) · muscle mass lost every year past 40 (muscle) · inflation erodes purchasing power 2–4%/year (money)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Biological Inflation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Everyone accepts cash under a mattress loses value.</a:t>
            </a:r>
          </a:p>
          <a:p>
            <a:pPr lvl="0"/>
            <a:r>
              <a:rPr/>
              <a:t>An </a:t>
            </a:r>
            <a:r>
              <a:rPr b="1"/>
              <a:t>untrained body</a:t>
            </a:r>
            <a:r>
              <a:rPr/>
              <a:t> loses value on the same schedule.</a:t>
            </a:r>
          </a:p>
          <a:p>
            <a:pPr lvl="0"/>
            <a:r>
              <a:rPr/>
              <a:t>An </a:t>
            </a:r>
            <a:r>
              <a:rPr b="1"/>
              <a:t>untrained mind</a:t>
            </a:r>
            <a:r>
              <a:rPr/>
              <a:t> does too — fewer people notice this one.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Cognitive Reserve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Behaves less like a stockpile, more like a </a:t>
            </a:r>
            <a:r>
              <a:rPr b="1"/>
              <a:t>credit line</a:t>
            </a:r>
            <a:r>
              <a:rPr/>
              <a:t>.</a:t>
            </a:r>
          </a:p>
          <a:p>
            <a:pPr lvl="0"/>
            <a:r>
              <a:rPr/>
              <a:t>Two people with identical scan-confirmed pathology can present a decade apart in symptoms.</a:t>
            </a:r>
          </a:p>
          <a:p>
            <a:pPr lvl="0"/>
            <a:r>
              <a:rPr/>
              <a:t>The gap tracks with education, occupational complexity, and how much novel demand you keep placing on your own thinking.</a:t>
            </a:r>
          </a:p>
          <a:p>
            <a:pPr lvl="0"/>
            <a:r>
              <a:rPr/>
              <a:t>Built the way the other two are — starts paying off decades before you need it.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45% Is Modifiable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Lancet Commission on dementia prevention: an estimated </a:t>
            </a:r>
            <a:r>
              <a:rPr b="1"/>
              <a:t>45% of dementia cases</a:t>
            </a:r>
            <a:r>
              <a:rPr/>
              <a:t> trace to fourteen modifiable factors across a lifetime.</a:t>
            </a:r>
          </a:p>
          <a:p>
            <a:pPr lvl="0"/>
            <a:r>
              <a:rPr b="1"/>
              <a:t>Early:</a:t>
            </a:r>
            <a:r>
              <a:rPr/>
              <a:t> less education</a:t>
            </a:r>
          </a:p>
          <a:p>
            <a:pPr lvl="0"/>
            <a:r>
              <a:rPr b="1"/>
              <a:t>Midlife:</a:t>
            </a:r>
            <a:r>
              <a:rPr/>
              <a:t> hearing loss, hypertension, obesity, alcohol, brain injury</a:t>
            </a:r>
          </a:p>
          <a:p>
            <a:pPr lvl="0"/>
            <a:r>
              <a:rPr b="1"/>
              <a:t>Later:</a:t>
            </a:r>
            <a:r>
              <a:rPr/>
              <a:t> smoking, depression, inactivity, diabetes, isolation, air pollution, vision loss, high LDL</a:t>
            </a:r>
          </a:p>
          <a:p>
            <a:pPr lvl="0" indent="0" marL="0">
              <a:buNone/>
            </a:pPr>
            <a:r>
              <a:rPr/>
              <a:t>Roughly half that list is a heart, ear and eye problem — not only a brain one.</a:t>
            </a:r>
          </a:p>
        </p:txBody>
      </p:sp>
    </p:spTree>
  </p:cSld>
</p:sld>
</file>

<file path=ppt/theme/theme1.xml><?xml version="1.0" encoding="utf-8"?>
<a:theme xmlns:a="http://schemas.openxmlformats.org/drawingml/2006/main" name="Cosmic Lat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mic Latte" id="{689C1CBC-A372-ED4C-A38C-441AC706A1A4}" vid="{44785AA0-04C0-4846-AC8A-8123607AC8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64</Words>
  <Application>Microsoft Macintosh PowerPoint</Application>
  <PresentationFormat>Widescreen</PresentationFormat>
  <Paragraphs>16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Rockwell</vt:lpstr>
      <vt:lpstr>Trebuchet MS</vt:lpstr>
      <vt:lpstr>Cosmic Latte</vt:lpstr>
      <vt:lpstr>Slides 1</vt:lpstr>
      <vt:lpstr>Test 1</vt:lpstr>
      <vt:lpstr>Test 2 Sub heading</vt:lpstr>
      <vt:lpstr>New slide</vt:lpstr>
      <vt:lpstr>Incremental Lists</vt:lpstr>
      <vt:lpstr>Speaker Notes</vt:lpstr>
      <vt:lpstr>Columns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to Age Well, with AI</dc:title>
  <dc:creator>Behzad Samadi</dc:creator>
  <cp:keywords/>
  <dcterms:created xsi:type="dcterms:W3CDTF">2026-09-10T12:24:00Z</dcterms:created>
  <dcterms:modified xsi:type="dcterms:W3CDTF">2026-09-10T12:24:00Z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ibliography">
    <vt:lpwstr/>
  </property>
  <property fmtid="{D5CDD505-2E9C-101B-9397-08002B2CF9AE}" pid="5" name="by-author">
    <vt:lpwstr/>
  </property>
  <property fmtid="{D5CDD505-2E9C-101B-9397-08002B2CF9AE}" pid="6" name="csl">
    <vt:lpwstr>../../bibliography/citethemright10th.csl</vt:lpwstr>
  </property>
  <property fmtid="{D5CDD505-2E9C-101B-9397-08002B2CF9AE}" pid="7" name="date">
    <vt:lpwstr>September 9, 2026</vt:lpwstr>
  </property>
  <property fmtid="{D5CDD505-2E9C-101B-9397-08002B2CF9AE}" pid="8" name="date-format">
    <vt:lpwstr>long</vt:lpwstr>
  </property>
  <property fmtid="{D5CDD505-2E9C-101B-9397-08002B2CF9AE}" pid="9" name="engines">
    <vt:lpwstr/>
  </property>
  <property fmtid="{D5CDD505-2E9C-101B-9397-08002B2CF9AE}" pid="10" name="header-includes">
    <vt:lpwstr/>
  </property>
  <property fmtid="{D5CDD505-2E9C-101B-9397-08002B2CF9AE}" pid="11" name="include-after">
    <vt:lpwstr/>
  </property>
  <property fmtid="{D5CDD505-2E9C-101B-9397-08002B2CF9AE}" pid="12" name="include-before">
    <vt:lpwstr/>
  </property>
  <property fmtid="{D5CDD505-2E9C-101B-9397-08002B2CF9AE}" pid="13" name="labels">
    <vt:lpwstr/>
  </property>
  <property fmtid="{D5CDD505-2E9C-101B-9397-08002B2CF9AE}" pid="14" name="modulecode">
    <vt:lpwstr/>
  </property>
  <property fmtid="{D5CDD505-2E9C-101B-9397-08002B2CF9AE}" pid="15" name="subtitle">
    <vt:lpwstr>Mind, muscle and money — the OWL framework</vt:lpwstr>
  </property>
  <property fmtid="{D5CDD505-2E9C-101B-9397-08002B2CF9AE}" pid="16" name="toc-title">
    <vt:lpwstr>Table of contents</vt:lpwstr>
  </property>
</Properties>
</file>